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2"/>
  </p:notesMasterIdLst>
  <p:handoutMasterIdLst>
    <p:handoutMasterId r:id="rId13"/>
  </p:handoutMasterIdLst>
  <p:sldIdLst>
    <p:sldId id="298" r:id="rId2"/>
    <p:sldId id="299" r:id="rId3"/>
    <p:sldId id="306" r:id="rId4"/>
    <p:sldId id="413" r:id="rId5"/>
    <p:sldId id="414" r:id="rId6"/>
    <p:sldId id="415" r:id="rId7"/>
    <p:sldId id="420" r:id="rId8"/>
    <p:sldId id="421" r:id="rId9"/>
    <p:sldId id="422" r:id="rId10"/>
    <p:sldId id="296" r:id="rId11"/>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Directional Credit Spreads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Iron Condors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6"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6"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6"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3992BE4D-101B-4D62-A0A3-2E8CF969F36A}" type="pres">
      <dgm:prSet presAssocID="{C29C8E66-C354-4A23-9D88-BA3D4AA0430B}" presName="parentText" presStyleLbl="node1" presStyleIdx="5" presStyleCnt="6"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5"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489AE450-DB36-4FB5-9883-12EB2B02BC9B}" type="presParOf" srcId="{C172E57C-5D27-48C3-A909-3DEF8A89FF3B}" destId="{3992BE4D-101B-4D62-A0A3-2E8CF969F36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Adjustments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A01B2C55-FCA8-4DB7-87F3-AEE16D3EC492}">
      <dgm:prSet phldrT="[Text]" custT="1"/>
      <dgm:spPr>
        <a:solidFill>
          <a:schemeClr val="accent6">
            <a:lumMod val="75000"/>
          </a:schemeClr>
        </a:solidFill>
      </dgm:spPr>
      <dgm:t>
        <a:bodyPr/>
        <a:lstStyle/>
        <a:p>
          <a:r>
            <a:rPr lang="en-US" sz="2400" u="none" dirty="0"/>
            <a:t>Diagonals</a:t>
          </a:r>
          <a:endParaRPr lang="en-US" sz="3100" u="none" dirty="0"/>
        </a:p>
      </dgm:t>
    </dgm:pt>
    <dgm:pt modelId="{C06D8F25-2B38-495C-A7E4-D7135CD29436}" type="parTrans" cxnId="{54A4E4EB-9CC7-482C-87CB-A59F2867E149}">
      <dgm:prSet/>
      <dgm:spPr/>
      <dgm:t>
        <a:bodyPr/>
        <a:lstStyle/>
        <a:p>
          <a:endParaRPr lang="en-AU"/>
        </a:p>
      </dgm:t>
    </dgm:pt>
    <dgm:pt modelId="{92A5552F-8E7C-4249-A5CA-81F495AC2378}" type="sibTrans" cxnId="{54A4E4EB-9CC7-482C-87CB-A59F2867E149}">
      <dgm:prSet/>
      <dgm:spPr/>
      <dgm:t>
        <a:bodyPr/>
        <a:lstStyle/>
        <a:p>
          <a:endParaRPr lang="en-AU"/>
        </a:p>
      </dgm:t>
    </dgm:pt>
    <dgm:pt modelId="{9E7E0EBB-AA9B-43EE-9BF6-A9EC049B86E9}">
      <dgm:prSet phldrT="[Text]" custT="1"/>
      <dgm:spPr>
        <a:solidFill>
          <a:schemeClr val="accent6">
            <a:lumMod val="75000"/>
          </a:schemeClr>
        </a:solidFill>
      </dgm:spPr>
      <dgm:t>
        <a:bodyPr/>
        <a:lstStyle/>
        <a:p>
          <a:r>
            <a:rPr lang="en-US" sz="2400" dirty="0"/>
            <a:t>Case Study Update</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u="none" dirty="0"/>
            <a:t>Calendars</a:t>
          </a:r>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6B3563D4-979A-429B-B6C9-2031E775256F}">
      <dgm:prSet phldrT="[Text]" custT="1"/>
      <dgm:spPr>
        <a:solidFill>
          <a:schemeClr val="accent6">
            <a:lumMod val="75000"/>
          </a:schemeClr>
        </a:solidFill>
      </dgm:spPr>
      <dgm:t>
        <a:bodyPr/>
        <a:lstStyle/>
        <a:p>
          <a:r>
            <a:rPr lang="en-US" sz="2400" dirty="0"/>
            <a:t>Option Net Explorer</a:t>
          </a:r>
          <a:endParaRPr lang="en-US" sz="2400" u="none" dirty="0"/>
        </a:p>
      </dgm:t>
    </dgm:pt>
    <dgm:pt modelId="{D25C6B82-EA5B-4205-A6BC-6DA094BFA99B}" type="parTrans" cxnId="{2DC566C1-4878-40ED-ACA1-A2630C88C710}">
      <dgm:prSet/>
      <dgm:spPr/>
      <dgm:t>
        <a:bodyPr/>
        <a:lstStyle/>
        <a:p>
          <a:endParaRPr lang="en-AU"/>
        </a:p>
      </dgm:t>
    </dgm:pt>
    <dgm:pt modelId="{1535A9F8-7E53-473E-8D89-B1C55BDC1320}" type="sibTrans" cxnId="{2DC566C1-4878-40ED-ACA1-A2630C88C710}">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862CB1D3-DC11-41BF-A771-6375D2EAEF87}" type="pres">
      <dgm:prSet presAssocID="{9E7E0EBB-AA9B-43EE-9BF6-A9EC049B86E9}" presName="parentText" presStyleLbl="node1" presStyleIdx="1"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FDAEF47F-F256-4F34-B749-844A0CCA207D}" type="pres">
      <dgm:prSet presAssocID="{A97C0F07-FF40-4788-83A6-00A1FD742D15}" presName="parentText" presStyleLbl="node1" presStyleIdx="2" presStyleCnt="5" custScaleY="105732" custLinFactNeighborX="-4725" custLinFactNeighborY="2419">
        <dgm:presLayoutVars>
          <dgm:chMax val="0"/>
          <dgm:bulletEnabled val="1"/>
        </dgm:presLayoutVars>
      </dgm:prSet>
      <dgm:spPr/>
    </dgm:pt>
    <dgm:pt modelId="{90BFA21A-9BBF-4B78-9193-31A01EB859AF}" type="pres">
      <dgm:prSet presAssocID="{51750528-5F48-439B-8F7E-2B55BE7E57B8}" presName="spacer" presStyleCnt="0"/>
      <dgm:spPr/>
    </dgm:pt>
    <dgm:pt modelId="{38F86D96-7857-46C3-8C1B-B2BD580685EF}" type="pres">
      <dgm:prSet presAssocID="{A01B2C55-FCA8-4DB7-87F3-AEE16D3EC492}" presName="parentText" presStyleLbl="node1" presStyleIdx="3" presStyleCnt="5" custScaleY="105732" custLinFactNeighborX="-4725" custLinFactNeighborY="2419">
        <dgm:presLayoutVars>
          <dgm:chMax val="0"/>
          <dgm:bulletEnabled val="1"/>
        </dgm:presLayoutVars>
      </dgm:prSet>
      <dgm:spPr/>
    </dgm:pt>
    <dgm:pt modelId="{BEFB1B97-5324-404E-B305-A2ABDB3664B9}" type="pres">
      <dgm:prSet presAssocID="{92A5552F-8E7C-4249-A5CA-81F495AC2378}" presName="spacer" presStyleCnt="0"/>
      <dgm:spPr/>
    </dgm:pt>
    <dgm:pt modelId="{50FEB0A7-D7F8-4633-BEE8-5401EA0A423C}" type="pres">
      <dgm:prSet presAssocID="{6B3563D4-979A-429B-B6C9-2031E775256F}" presName="parentText" presStyleLbl="node1" presStyleIdx="4" presStyleCnt="5" custScaleY="105732" custLinFactNeighborX="-4725" custLinFactNeighborY="2419">
        <dgm:presLayoutVars>
          <dgm:chMax val="0"/>
          <dgm:bulletEnabled val="1"/>
        </dgm:presLayoutVars>
      </dgm:prSet>
      <dgm:spPr/>
    </dgm:pt>
  </dgm:ptLst>
  <dgm:cxnLst>
    <dgm:cxn modelId="{90E0132F-711C-42A7-BC6B-E2FC74E61632}" type="presOf" srcId="{5A4A4377-2187-440C-9DB2-AFEA28BFE092}" destId="{63DAE072-D987-4CAE-9358-2A0A18783DEE}" srcOrd="0" destOrd="0" presId="urn:microsoft.com/office/officeart/2005/8/layout/vList2"/>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58262658-5130-4AD5-9E3E-A87FD036D42B}" type="presOf" srcId="{6B3563D4-979A-429B-B6C9-2031E775256F}" destId="{50FEB0A7-D7F8-4633-BEE8-5401EA0A423C}" srcOrd="0" destOrd="0" presId="urn:microsoft.com/office/officeart/2005/8/layout/vList2"/>
    <dgm:cxn modelId="{2DC566C1-4878-40ED-ACA1-A2630C88C710}" srcId="{F1F4BC85-F9C4-430F-8290-8009138B838E}" destId="{6B3563D4-979A-429B-B6C9-2031E775256F}" srcOrd="4" destOrd="0" parTransId="{D25C6B82-EA5B-4205-A6BC-6DA094BFA99B}" sibTransId="{1535A9F8-7E53-473E-8D89-B1C55BDC1320}"/>
    <dgm:cxn modelId="{F6EB07CE-2A24-4B90-B50C-D4ECF51FDB09}" type="presOf" srcId="{A01B2C55-FCA8-4DB7-87F3-AEE16D3EC492}" destId="{38F86D96-7857-46C3-8C1B-B2BD580685EF}" srcOrd="0" destOrd="0" presId="urn:microsoft.com/office/officeart/2005/8/layout/vList2"/>
    <dgm:cxn modelId="{7EFB44E6-69CC-4A7B-A72B-312B09EF703D}" srcId="{F1F4BC85-F9C4-430F-8290-8009138B838E}" destId="{A97C0F07-FF40-4788-83A6-00A1FD742D15}" srcOrd="2" destOrd="0" parTransId="{3FFD84A1-6D23-4111-9AA0-A601E2E5E0A8}" sibTransId="{51750528-5F48-439B-8F7E-2B55BE7E57B8}"/>
    <dgm:cxn modelId="{01C1D0EA-AF37-4602-A543-BD2B3378AC2B}" srcId="{F1F4BC85-F9C4-430F-8290-8009138B838E}" destId="{5A4A4377-2187-440C-9DB2-AFEA28BFE092}" srcOrd="0" destOrd="0" parTransId="{B2E60692-B8BC-4FA8-AD40-C8E1F09BEA02}" sibTransId="{B857D57F-1456-4AEE-B3C2-6A43E6CEE3BE}"/>
    <dgm:cxn modelId="{54A4E4EB-9CC7-482C-87CB-A59F2867E149}" srcId="{F1F4BC85-F9C4-430F-8290-8009138B838E}" destId="{A01B2C55-FCA8-4DB7-87F3-AEE16D3EC492}" srcOrd="3" destOrd="0" parTransId="{C06D8F25-2B38-495C-A7E4-D7135CD29436}" sibTransId="{92A5552F-8E7C-4249-A5CA-81F495AC2378}"/>
    <dgm:cxn modelId="{DFD1FFF6-37D1-4E6B-94B8-BB98F03BA2AA}" srcId="{F1F4BC85-F9C4-430F-8290-8009138B838E}" destId="{9E7E0EBB-AA9B-43EE-9BF6-A9EC049B86E9}" srcOrd="1"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6F1789DF-D6C2-410C-A58B-914F4CD4F21F}" type="presParOf" srcId="{C172E57C-5D27-48C3-A909-3DEF8A89FF3B}" destId="{862CB1D3-DC11-41BF-A771-6375D2EAEF87}" srcOrd="2" destOrd="0" presId="urn:microsoft.com/office/officeart/2005/8/layout/vList2"/>
    <dgm:cxn modelId="{F1E9B82A-5050-48AD-A317-F3E8252161F2}" type="presParOf" srcId="{C172E57C-5D27-48C3-A909-3DEF8A89FF3B}" destId="{45057C50-D0AA-4B02-AC4D-A9B9A42B7B46}" srcOrd="3" destOrd="0" presId="urn:microsoft.com/office/officeart/2005/8/layout/vList2"/>
    <dgm:cxn modelId="{87F804DD-67C4-4C30-A528-40E7CE9B1686}" type="presParOf" srcId="{C172E57C-5D27-48C3-A909-3DEF8A89FF3B}" destId="{FDAEF47F-F256-4F34-B749-844A0CCA207D}" srcOrd="4" destOrd="0" presId="urn:microsoft.com/office/officeart/2005/8/layout/vList2"/>
    <dgm:cxn modelId="{FAB327A8-1696-4A8F-B2D5-0F85DCBD4287}" type="presParOf" srcId="{C172E57C-5D27-48C3-A909-3DEF8A89FF3B}" destId="{90BFA21A-9BBF-4B78-9193-31A01EB859AF}" srcOrd="5" destOrd="0" presId="urn:microsoft.com/office/officeart/2005/8/layout/vList2"/>
    <dgm:cxn modelId="{18E922DB-A379-4ADE-A901-5ACEDEB43220}" type="presParOf" srcId="{C172E57C-5D27-48C3-A909-3DEF8A89FF3B}" destId="{38F86D96-7857-46C3-8C1B-B2BD580685EF}" srcOrd="6" destOrd="0" presId="urn:microsoft.com/office/officeart/2005/8/layout/vList2"/>
    <dgm:cxn modelId="{49377C08-88E4-4381-8ECF-A99F6CBDD9ED}" type="presParOf" srcId="{C172E57C-5D27-48C3-A909-3DEF8A89FF3B}" destId="{BEFB1B97-5324-404E-B305-A2ABDB3664B9}" srcOrd="7" destOrd="0" presId="urn:microsoft.com/office/officeart/2005/8/layout/vList2"/>
    <dgm:cxn modelId="{4432BFC8-DBB6-4D3E-8B2F-43CD6EA7E417}" type="presParOf" srcId="{C172E57C-5D27-48C3-A909-3DEF8A89FF3B}" destId="{50FEB0A7-D7F8-4633-BEE8-5401EA0A423C}"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2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9243" y="92184"/>
        <a:ext cx="6062194" cy="540554"/>
      </dsp:txXfrm>
    </dsp:sp>
    <dsp:sp modelId="{2FAE84E9-7E9F-47F7-9783-B5A1B0ADA980}">
      <dsp:nvSpPr>
        <dsp:cNvPr id="0" name=""/>
        <dsp:cNvSpPr/>
      </dsp:nvSpPr>
      <dsp:spPr>
        <a:xfrm>
          <a:off x="0" y="7541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9243" y="783384"/>
        <a:ext cx="6062194" cy="540554"/>
      </dsp:txXfrm>
    </dsp:sp>
    <dsp:sp modelId="{825F57B9-954C-4AA8-862F-FF1F71609C7B}">
      <dsp:nvSpPr>
        <dsp:cNvPr id="0" name=""/>
        <dsp:cNvSpPr/>
      </dsp:nvSpPr>
      <dsp:spPr>
        <a:xfrm>
          <a:off x="0" y="14453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9243" y="1474584"/>
        <a:ext cx="6062194" cy="540554"/>
      </dsp:txXfrm>
    </dsp:sp>
    <dsp:sp modelId="{AB48FCE3-46B4-4CED-B1D8-D5671CC5D8C3}">
      <dsp:nvSpPr>
        <dsp:cNvPr id="0" name=""/>
        <dsp:cNvSpPr/>
      </dsp:nvSpPr>
      <dsp:spPr>
        <a:xfrm>
          <a:off x="0" y="21365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9243" y="2165784"/>
        <a:ext cx="6062194" cy="540554"/>
      </dsp:txXfrm>
    </dsp:sp>
    <dsp:sp modelId="{DE487A8D-6A38-49FE-B3E3-69DCBFED3BAD}">
      <dsp:nvSpPr>
        <dsp:cNvPr id="0" name=""/>
        <dsp:cNvSpPr/>
      </dsp:nvSpPr>
      <dsp:spPr>
        <a:xfrm>
          <a:off x="0" y="28277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9243" y="2856984"/>
        <a:ext cx="6062194" cy="540554"/>
      </dsp:txXfrm>
    </dsp:sp>
    <dsp:sp modelId="{3992BE4D-101B-4D62-A0A3-2E8CF969F36A}">
      <dsp:nvSpPr>
        <dsp:cNvPr id="0" name=""/>
        <dsp:cNvSpPr/>
      </dsp:nvSpPr>
      <dsp:spPr>
        <a:xfrm>
          <a:off x="0" y="3518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9243" y="3548184"/>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2049"/>
          <a:ext cx="6120680" cy="7113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Adjustments</a:t>
          </a:r>
        </a:p>
      </dsp:txBody>
      <dsp:txXfrm>
        <a:off x="34726" y="46775"/>
        <a:ext cx="6051228" cy="641908"/>
      </dsp:txXfrm>
    </dsp:sp>
    <dsp:sp modelId="{862CB1D3-DC11-41BF-A771-6375D2EAEF87}">
      <dsp:nvSpPr>
        <dsp:cNvPr id="0" name=""/>
        <dsp:cNvSpPr/>
      </dsp:nvSpPr>
      <dsp:spPr>
        <a:xfrm>
          <a:off x="0" y="832849"/>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36716" y="869565"/>
        <a:ext cx="6047248" cy="678703"/>
      </dsp:txXfrm>
    </dsp:sp>
    <dsp:sp modelId="{FDAEF47F-F256-4F34-B749-844A0CCA207D}">
      <dsp:nvSpPr>
        <dsp:cNvPr id="0" name=""/>
        <dsp:cNvSpPr/>
      </dsp:nvSpPr>
      <dsp:spPr>
        <a:xfrm>
          <a:off x="0" y="1694424"/>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Calendars</a:t>
          </a:r>
        </a:p>
      </dsp:txBody>
      <dsp:txXfrm>
        <a:off x="36716" y="1731140"/>
        <a:ext cx="6047248" cy="678703"/>
      </dsp:txXfrm>
    </dsp:sp>
    <dsp:sp modelId="{38F86D96-7857-46C3-8C1B-B2BD580685EF}">
      <dsp:nvSpPr>
        <dsp:cNvPr id="0" name=""/>
        <dsp:cNvSpPr/>
      </dsp:nvSpPr>
      <dsp:spPr>
        <a:xfrm>
          <a:off x="0" y="2555999"/>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Diagonals</a:t>
          </a:r>
          <a:endParaRPr lang="en-US" sz="3100" u="none" kern="1200" dirty="0"/>
        </a:p>
      </dsp:txBody>
      <dsp:txXfrm>
        <a:off x="36716" y="2592715"/>
        <a:ext cx="6047248" cy="678703"/>
      </dsp:txXfrm>
    </dsp:sp>
    <dsp:sp modelId="{50FEB0A7-D7F8-4633-BEE8-5401EA0A423C}">
      <dsp:nvSpPr>
        <dsp:cNvPr id="0" name=""/>
        <dsp:cNvSpPr/>
      </dsp:nvSpPr>
      <dsp:spPr>
        <a:xfrm>
          <a:off x="0" y="3417574"/>
          <a:ext cx="6120680" cy="75213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Option Net Explorer</a:t>
          </a:r>
          <a:endParaRPr lang="en-US" sz="2400" u="none" kern="1200" dirty="0"/>
        </a:p>
      </dsp:txBody>
      <dsp:txXfrm>
        <a:off x="36716" y="3454290"/>
        <a:ext cx="6047248" cy="6787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9/29/2023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08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3625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509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395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6519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10</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189002" y="3828991"/>
            <a:ext cx="8809143"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a:t>OCTOBER </a:t>
            </a:r>
            <a:r>
              <a:rPr lang="en-GB" sz="4000" b="1" dirty="0"/>
              <a:t>2023 OPTIONS INCOME </a:t>
            </a:r>
          </a:p>
          <a:p>
            <a:pPr algn="ctr" eaLnBrk="1" hangingPunct="1">
              <a:defRPr/>
            </a:pPr>
            <a:r>
              <a:rPr lang="en-GB" sz="4000" b="1" dirty="0"/>
              <a:t>MASTERY</a:t>
            </a:r>
          </a:p>
          <a:p>
            <a:pPr algn="ctr" eaLnBrk="1" hangingPunct="1">
              <a:defRPr/>
            </a:pPr>
            <a:endParaRPr lang="en-GB" sz="6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282288) (trading as </a:t>
            </a:r>
            <a:r>
              <a:rPr lang="en-US" altLang="en-US" sz="1000" dirty="0" err="1"/>
              <a:t>FZeroZero</a:t>
            </a:r>
            <a:r>
              <a:rPr lang="en-US" altLang="en-US" sz="1000" dirty="0"/>
              <a:t>). 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2 REVIEW</a:t>
            </a:r>
            <a:endParaRPr lang="en-US" dirty="0"/>
          </a:p>
        </p:txBody>
      </p:sp>
      <p:graphicFrame>
        <p:nvGraphicFramePr>
          <p:cNvPr id="3" name="Diagram 2">
            <a:extLst>
              <a:ext uri="{FF2B5EF4-FFF2-40B4-BE49-F238E27FC236}">
                <a16:creationId xmlns:a16="http://schemas.microsoft.com/office/drawing/2014/main" id="{41B3DF0A-A321-91E8-A43B-C07F57BCCC18}"/>
              </a:ext>
            </a:extLst>
          </p:cNvPr>
          <p:cNvGraphicFramePr/>
          <p:nvPr>
            <p:extLst>
              <p:ext uri="{D42A27DB-BD31-4B8C-83A1-F6EECF244321}">
                <p14:modId xmlns:p14="http://schemas.microsoft.com/office/powerpoint/2010/main" val="2206279428"/>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316054332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884238"/>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September 7th </a:t>
            </a:r>
            <a:r>
              <a:rPr kumimoji="0" lang="en-AU"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a:t>
            </a: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Opening Position - SPY at 398.41</a:t>
            </a:r>
            <a:endParaRPr kumimoji="0" lang="en-AU"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descr="Image">
            <a:extLst>
              <a:ext uri="{FF2B5EF4-FFF2-40B4-BE49-F238E27FC236}">
                <a16:creationId xmlns:a16="http://schemas.microsoft.com/office/drawing/2014/main" id="{8656279B-F195-D39E-C97C-A99E46DE6E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790" y="1412670"/>
            <a:ext cx="7184618" cy="540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8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1988840"/>
            <a:ext cx="8712968" cy="2529090"/>
          </a:xfrm>
          <a:prstGeom prst="rect">
            <a:avLst/>
          </a:prstGeom>
          <a:noFill/>
        </p:spPr>
        <p:txBody>
          <a:bodyPr wrap="square">
            <a:spAutoFit/>
          </a:bodyPr>
          <a:lstStyle/>
          <a:p>
            <a:pPr marL="0" marR="0">
              <a:lnSpc>
                <a:spcPct val="107000"/>
              </a:lnSpc>
              <a:spcBef>
                <a:spcPts val="0"/>
              </a:spcBef>
              <a:spcAft>
                <a:spcPts val="800"/>
              </a:spcAft>
            </a:pPr>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September 21st – Adjustment - SPY at 374.92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Ideally, we want to adjust or hedge these when short delta hits 25, not 34. That being said, we talked about repositioning the entire condor and adding 1 extra contract.</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The adjustment brings in a credit of around $80 and gets the trade back closer to delta neutral.</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spTree>
    <p:extLst>
      <p:ext uri="{BB962C8B-B14F-4D97-AF65-F5344CB8AC3E}">
        <p14:creationId xmlns:p14="http://schemas.microsoft.com/office/powerpoint/2010/main" val="31680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pic>
        <p:nvPicPr>
          <p:cNvPr id="2" name="Picture 1" descr="Image">
            <a:extLst>
              <a:ext uri="{FF2B5EF4-FFF2-40B4-BE49-F238E27FC236}">
                <a16:creationId xmlns:a16="http://schemas.microsoft.com/office/drawing/2014/main" id="{D61D3BE1-326E-F6FB-6849-24BA3A4062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261799"/>
            <a:ext cx="7344816" cy="5588264"/>
          </a:xfrm>
          <a:prstGeom prst="rect">
            <a:avLst/>
          </a:prstGeom>
          <a:noFill/>
          <a:ln>
            <a:noFill/>
          </a:ln>
        </p:spPr>
      </p:pic>
    </p:spTree>
    <p:extLst>
      <p:ext uri="{BB962C8B-B14F-4D97-AF65-F5344CB8AC3E}">
        <p14:creationId xmlns:p14="http://schemas.microsoft.com/office/powerpoint/2010/main" val="356293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AFTER:</a:t>
            </a:r>
          </a:p>
        </p:txBody>
      </p:sp>
      <p:pic>
        <p:nvPicPr>
          <p:cNvPr id="3" name="Picture 2" descr="Image">
            <a:extLst>
              <a:ext uri="{FF2B5EF4-FFF2-40B4-BE49-F238E27FC236}">
                <a16:creationId xmlns:a16="http://schemas.microsoft.com/office/drawing/2014/main" id="{329929F0-846B-69FE-0BEF-704876D2DE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53571"/>
            <a:ext cx="7356825" cy="5604430"/>
          </a:xfrm>
          <a:prstGeom prst="rect">
            <a:avLst/>
          </a:prstGeom>
          <a:noFill/>
          <a:ln>
            <a:noFill/>
          </a:ln>
        </p:spPr>
      </p:pic>
    </p:spTree>
    <p:extLst>
      <p:ext uri="{BB962C8B-B14F-4D97-AF65-F5344CB8AC3E}">
        <p14:creationId xmlns:p14="http://schemas.microsoft.com/office/powerpoint/2010/main" val="4132108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745739"/>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October 6th – Close Out - SPY at 372.45</a:t>
            </a:r>
          </a:p>
          <a:p>
            <a:r>
              <a:rPr lang="en-AU" sz="1800" dirty="0">
                <a:effectLst/>
                <a:latin typeface="Calibri" panose="020F0502020204030204" pitchFamily="34" charset="0"/>
                <a:ea typeface="Calibri" panose="020F0502020204030204" pitchFamily="34" charset="0"/>
                <a:cs typeface="Times New Roman" panose="02020603050405020304" pitchFamily="18" charset="0"/>
              </a:rPr>
              <a:t>Trade is looking pretty good and is +$155.</a:t>
            </a:r>
          </a:p>
        </p:txBody>
      </p:sp>
      <p:pic>
        <p:nvPicPr>
          <p:cNvPr id="2" name="Picture 1">
            <a:extLst>
              <a:ext uri="{FF2B5EF4-FFF2-40B4-BE49-F238E27FC236}">
                <a16:creationId xmlns:a16="http://schemas.microsoft.com/office/drawing/2014/main" id="{1D8A4F77-FEF9-DB97-DDAC-ED4A3E7715B7}"/>
              </a:ext>
            </a:extLst>
          </p:cNvPr>
          <p:cNvPicPr>
            <a:picLocks noChangeAspect="1"/>
          </p:cNvPicPr>
          <p:nvPr/>
        </p:nvPicPr>
        <p:blipFill>
          <a:blip r:embed="rId4"/>
          <a:stretch>
            <a:fillRect/>
          </a:stretch>
        </p:blipFill>
        <p:spPr>
          <a:xfrm>
            <a:off x="855917" y="1563778"/>
            <a:ext cx="7397240" cy="5079683"/>
          </a:xfrm>
          <a:prstGeom prst="rect">
            <a:avLst/>
          </a:prstGeom>
        </p:spPr>
      </p:pic>
    </p:spTree>
    <p:extLst>
      <p:ext uri="{BB962C8B-B14F-4D97-AF65-F5344CB8AC3E}">
        <p14:creationId xmlns:p14="http://schemas.microsoft.com/office/powerpoint/2010/main" val="61623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10</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11580</TotalTime>
  <Words>703</Words>
  <Application>Microsoft Office PowerPoint</Application>
  <PresentationFormat>On-screen Show (4:3)</PresentationFormat>
  <Paragraphs>75</Paragraphs>
  <Slides>10</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264</cp:revision>
  <dcterms:created xsi:type="dcterms:W3CDTF">2011-03-15T15:29:19Z</dcterms:created>
  <dcterms:modified xsi:type="dcterms:W3CDTF">2023-09-28T23:20:45Z</dcterms:modified>
</cp:coreProperties>
</file>