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6"/>
  </p:notesMasterIdLst>
  <p:handoutMasterIdLst>
    <p:handoutMasterId r:id="rId17"/>
  </p:handoutMasterIdLst>
  <p:sldIdLst>
    <p:sldId id="298" r:id="rId2"/>
    <p:sldId id="299" r:id="rId3"/>
    <p:sldId id="413" r:id="rId4"/>
    <p:sldId id="306" r:id="rId5"/>
    <p:sldId id="414" r:id="rId6"/>
    <p:sldId id="421" r:id="rId7"/>
    <p:sldId id="423" r:id="rId8"/>
    <p:sldId id="425" r:id="rId9"/>
    <p:sldId id="426" r:id="rId10"/>
    <p:sldId id="427" r:id="rId11"/>
    <p:sldId id="419" r:id="rId12"/>
    <p:sldId id="428" r:id="rId13"/>
    <p:sldId id="433" r:id="rId14"/>
    <p:sldId id="296" r:id="rId15"/>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07" d="100"/>
          <a:sy n="107" d="100"/>
        </p:scale>
        <p:origin x="1824" y="114"/>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Iron Condors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Directional Credit Spreads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1BC97CDF-1AF6-45EE-8E14-FA332484A87C}">
      <dgm:prSet phldrT="[Text]" custT="1"/>
      <dgm:spPr>
        <a:solidFill>
          <a:schemeClr val="accent6">
            <a:lumMod val="75000"/>
          </a:schemeClr>
        </a:solidFill>
      </dgm:spPr>
      <dgm:t>
        <a:bodyPr/>
        <a:lstStyle/>
        <a:p>
          <a:r>
            <a:rPr lang="en-US" sz="2400" dirty="0"/>
            <a:t>Delta Dollars</a:t>
          </a:r>
        </a:p>
      </dgm:t>
    </dgm:pt>
    <dgm:pt modelId="{C9214C10-C8E5-46F0-8A97-7C72F86AC00F}" type="parTrans" cxnId="{454F84F8-165F-4412-AD40-38F5CC974E62}">
      <dgm:prSet/>
      <dgm:spPr/>
      <dgm:t>
        <a:bodyPr/>
        <a:lstStyle/>
        <a:p>
          <a:endParaRPr lang="en-AU"/>
        </a:p>
      </dgm:t>
    </dgm:pt>
    <dgm:pt modelId="{F30B0F1C-964A-4C55-B806-0962BB9D9F55}" type="sibTrans" cxnId="{454F84F8-165F-4412-AD40-38F5CC974E62}">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7"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7"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7"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7"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7"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4AAE3ABB-AB91-4482-A570-0AAB39C64D60}" type="pres">
      <dgm:prSet presAssocID="{1BC97CDF-1AF6-45EE-8E14-FA332484A87C}" presName="parentText" presStyleLbl="node1" presStyleIdx="5" presStyleCnt="7" custLinFactNeighborX="-4725" custLinFactNeighborY="2419">
        <dgm:presLayoutVars>
          <dgm:chMax val="0"/>
          <dgm:bulletEnabled val="1"/>
        </dgm:presLayoutVars>
      </dgm:prSet>
      <dgm:spPr/>
    </dgm:pt>
    <dgm:pt modelId="{7B22D302-AE71-4181-825C-FD07077C5BBB}" type="pres">
      <dgm:prSet presAssocID="{F30B0F1C-964A-4C55-B806-0962BB9D9F55}" presName="spacer" presStyleCnt="0"/>
      <dgm:spPr/>
    </dgm:pt>
    <dgm:pt modelId="{3992BE4D-101B-4D62-A0A3-2E8CF969F36A}" type="pres">
      <dgm:prSet presAssocID="{C29C8E66-C354-4A23-9D88-BA3D4AA0430B}" presName="parentText" presStyleLbl="node1" presStyleIdx="6" presStyleCnt="7"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6"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21B9E34B-A561-47F2-B784-DBAB88DED5EA}" type="presOf" srcId="{1BC97CDF-1AF6-45EE-8E14-FA332484A87C}" destId="{4AAE3ABB-AB91-4482-A570-0AAB39C64D60}"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454F84F8-165F-4412-AD40-38F5CC974E62}" srcId="{F1F4BC85-F9C4-430F-8290-8009138B838E}" destId="{1BC97CDF-1AF6-45EE-8E14-FA332484A87C}" srcOrd="5" destOrd="0" parTransId="{C9214C10-C8E5-46F0-8A97-7C72F86AC00F}" sibTransId="{F30B0F1C-964A-4C55-B806-0962BB9D9F55}"/>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D8AA83CD-CA21-4E2F-B291-DF38EDA5B715}" type="presParOf" srcId="{C172E57C-5D27-48C3-A909-3DEF8A89FF3B}" destId="{4AAE3ABB-AB91-4482-A570-0AAB39C64D60}" srcOrd="10" destOrd="0" presId="urn:microsoft.com/office/officeart/2005/8/layout/vList2"/>
    <dgm:cxn modelId="{15C12973-1ACE-4E9B-B59F-E68E5898DD06}" type="presParOf" srcId="{C172E57C-5D27-48C3-A909-3DEF8A89FF3B}" destId="{7B22D302-AE71-4181-825C-FD07077C5BBB}" srcOrd="11" destOrd="0" presId="urn:microsoft.com/office/officeart/2005/8/layout/vList2"/>
    <dgm:cxn modelId="{489AE450-DB36-4FB5-9883-12EB2B02BC9B}" type="presParOf" srcId="{C172E57C-5D27-48C3-A909-3DEF8A89FF3B}" destId="{3992BE4D-101B-4D62-A0A3-2E8CF969F36A}"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400" dirty="0"/>
            <a:t>Don’t Give Up</a:t>
          </a:r>
          <a:endParaRPr lang="en-US" sz="24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400" dirty="0"/>
            <a:t>Highly Liquid Stocks – SPY, AAPL, IWM</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Risk Defined Strategies Only</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234DAA7D-F9D2-4C68-AEEC-C7DD77C1C1F8}">
      <dgm:prSet phldrT="[Text]" custT="1"/>
      <dgm:spPr>
        <a:solidFill>
          <a:schemeClr val="accent6">
            <a:lumMod val="75000"/>
          </a:schemeClr>
        </a:solidFill>
      </dgm:spPr>
      <dgm:t>
        <a:bodyPr/>
        <a:lstStyle/>
        <a:p>
          <a:r>
            <a:rPr lang="en-US" sz="2400" dirty="0" err="1"/>
            <a:t>Backtesting</a:t>
          </a:r>
          <a:endParaRPr lang="en-US" sz="2400" dirty="0"/>
        </a:p>
      </dgm:t>
    </dgm:pt>
    <dgm:pt modelId="{96437E8D-74EF-49CC-8F8A-32C7DCFC0B07}" type="sibTrans" cxnId="{F5C48B0E-C6B2-4B70-8BE4-AA9EBDDD93C7}">
      <dgm:prSet/>
      <dgm:spPr/>
      <dgm:t>
        <a:bodyPr/>
        <a:lstStyle/>
        <a:p>
          <a:endParaRPr lang="en-US" sz="2400"/>
        </a:p>
      </dgm:t>
    </dgm:pt>
    <dgm:pt modelId="{AE96CB96-C369-47C7-A569-BF18E0782EF5}" type="parTrans" cxnId="{F5C48B0E-C6B2-4B70-8BE4-AA9EBDDD93C7}">
      <dgm:prSet/>
      <dgm:spPr/>
      <dgm:t>
        <a:bodyPr/>
        <a:lstStyle/>
        <a:p>
          <a:endParaRPr lang="en-US" sz="2400"/>
        </a:p>
      </dgm:t>
    </dgm:pt>
    <dgm:pt modelId="{695C9B04-D589-4B4E-B78B-7FB41F70D280}">
      <dgm:prSet phldrT="[Text]" custT="1"/>
      <dgm:spPr>
        <a:solidFill>
          <a:schemeClr val="accent6">
            <a:lumMod val="75000"/>
          </a:schemeClr>
        </a:solidFill>
      </dgm:spPr>
      <dgm:t>
        <a:bodyPr/>
        <a:lstStyle/>
        <a:p>
          <a:r>
            <a:rPr lang="en-US" sz="2400" dirty="0"/>
            <a:t>Start Small – Get The Process Right</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5"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5"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DE487A8D-6A38-49FE-B3E3-69DCBFED3BAD}" type="pres">
      <dgm:prSet presAssocID="{3400841B-6B12-4ECC-859D-F77E7A3B1244}" presName="parentText" presStyleLbl="node1" presStyleIdx="2" presStyleCnt="5"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3" presStyleCnt="5"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0DDED9AA-5E03-418D-8FA8-FD6EEDD6F0F0}" type="pres">
      <dgm:prSet presAssocID="{234DAA7D-F9D2-4C68-AEEC-C7DD77C1C1F8}" presName="parentText" presStyleLbl="node1" presStyleIdx="4" presStyleCnt="5" custLinFactNeighborX="-4725" custLinFactNeighborY="2419">
        <dgm:presLayoutVars>
          <dgm:chMax val="0"/>
          <dgm:bulletEnabled val="1"/>
        </dgm:presLayoutVars>
      </dgm:prSet>
      <dgm:spPr/>
    </dgm:pt>
  </dgm:ptLst>
  <dgm:cxnLst>
    <dgm:cxn modelId="{F5C48B0E-C6B2-4B70-8BE4-AA9EBDDD93C7}" srcId="{F1F4BC85-F9C4-430F-8290-8009138B838E}" destId="{234DAA7D-F9D2-4C68-AEEC-C7DD77C1C1F8}" srcOrd="4" destOrd="0" parTransId="{AE96CB96-C369-47C7-A569-BF18E0782EF5}" sibTransId="{96437E8D-74EF-49CC-8F8A-32C7DCFC0B07}"/>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41126E43-B703-404D-9D75-2A4B445D3742}" type="presOf" srcId="{234DAA7D-F9D2-4C68-AEEC-C7DD77C1C1F8}" destId="{0DDED9AA-5E03-418D-8FA8-FD6EEDD6F0F0}"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1BF939A4-26F1-4B76-9794-794EACE40B98}" srcId="{F1F4BC85-F9C4-430F-8290-8009138B838E}" destId="{3400841B-6B12-4ECC-859D-F77E7A3B1244}" srcOrd="2"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3" destOrd="0" parTransId="{6E15734B-8CC8-4A15-BE3C-FA1E75FF7FEF}" sibTransId="{35997146-32FD-4543-9441-6EBD753E6DB0}"/>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B438E30D-4563-4A75-82C0-DEF08E3DF9B5}" type="presParOf" srcId="{C172E57C-5D27-48C3-A909-3DEF8A89FF3B}" destId="{DE487A8D-6A38-49FE-B3E3-69DCBFED3BAD}" srcOrd="4" destOrd="0" presId="urn:microsoft.com/office/officeart/2005/8/layout/vList2"/>
    <dgm:cxn modelId="{4ACB996D-F412-4020-A67B-7AF808BF3B59}" type="presParOf" srcId="{C172E57C-5D27-48C3-A909-3DEF8A89FF3B}" destId="{53989AA9-9042-402F-B425-3B2C0EAA538E}" srcOrd="5" destOrd="0" presId="urn:microsoft.com/office/officeart/2005/8/layout/vList2"/>
    <dgm:cxn modelId="{6F1789DF-D6C2-410C-A58B-914F4CD4F21F}" type="presParOf" srcId="{C172E57C-5D27-48C3-A909-3DEF8A89FF3B}" destId="{862CB1D3-DC11-41BF-A771-6375D2EAEF87}" srcOrd="6" destOrd="0" presId="urn:microsoft.com/office/officeart/2005/8/layout/vList2"/>
    <dgm:cxn modelId="{F1E9B82A-5050-48AD-A317-F3E8252161F2}" type="presParOf" srcId="{C172E57C-5D27-48C3-A909-3DEF8A89FF3B}" destId="{45057C50-D0AA-4B02-AC4D-A9B9A42B7B46}" srcOrd="7" destOrd="0" presId="urn:microsoft.com/office/officeart/2005/8/layout/vList2"/>
    <dgm:cxn modelId="{48F314F1-085C-4BCE-AD79-9F5747852812}" type="presParOf" srcId="{C172E57C-5D27-48C3-A909-3DEF8A89FF3B}" destId="{0DDED9AA-5E03-418D-8FA8-FD6EEDD6F0F0}"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182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6958" y="45224"/>
        <a:ext cx="6066764" cy="498324"/>
      </dsp:txXfrm>
    </dsp:sp>
    <dsp:sp modelId="{2FAE84E9-7E9F-47F7-9783-B5A1B0ADA980}">
      <dsp:nvSpPr>
        <dsp:cNvPr id="0" name=""/>
        <dsp:cNvSpPr/>
      </dsp:nvSpPr>
      <dsp:spPr>
        <a:xfrm>
          <a:off x="0" y="6165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6958" y="643544"/>
        <a:ext cx="6066764" cy="498324"/>
      </dsp:txXfrm>
    </dsp:sp>
    <dsp:sp modelId="{825F57B9-954C-4AA8-862F-FF1F71609C7B}">
      <dsp:nvSpPr>
        <dsp:cNvPr id="0" name=""/>
        <dsp:cNvSpPr/>
      </dsp:nvSpPr>
      <dsp:spPr>
        <a:xfrm>
          <a:off x="0" y="121490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6958" y="1241864"/>
        <a:ext cx="6066764" cy="498324"/>
      </dsp:txXfrm>
    </dsp:sp>
    <dsp:sp modelId="{AB48FCE3-46B4-4CED-B1D8-D5671CC5D8C3}">
      <dsp:nvSpPr>
        <dsp:cNvPr id="0" name=""/>
        <dsp:cNvSpPr/>
      </dsp:nvSpPr>
      <dsp:spPr>
        <a:xfrm>
          <a:off x="0" y="181322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6958" y="1840184"/>
        <a:ext cx="6066764" cy="498324"/>
      </dsp:txXfrm>
    </dsp:sp>
    <dsp:sp modelId="{DE487A8D-6A38-49FE-B3E3-69DCBFED3BAD}">
      <dsp:nvSpPr>
        <dsp:cNvPr id="0" name=""/>
        <dsp:cNvSpPr/>
      </dsp:nvSpPr>
      <dsp:spPr>
        <a:xfrm>
          <a:off x="0" y="241154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6958" y="2438504"/>
        <a:ext cx="6066764" cy="498324"/>
      </dsp:txXfrm>
    </dsp:sp>
    <dsp:sp modelId="{4AAE3ABB-AB91-4482-A570-0AAB39C64D60}">
      <dsp:nvSpPr>
        <dsp:cNvPr id="0" name=""/>
        <dsp:cNvSpPr/>
      </dsp:nvSpPr>
      <dsp:spPr>
        <a:xfrm>
          <a:off x="0" y="30098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Dollars</a:t>
          </a:r>
        </a:p>
      </dsp:txBody>
      <dsp:txXfrm>
        <a:off x="26958" y="3036824"/>
        <a:ext cx="6066764" cy="498324"/>
      </dsp:txXfrm>
    </dsp:sp>
    <dsp:sp modelId="{3992BE4D-101B-4D62-A0A3-2E8CF969F36A}">
      <dsp:nvSpPr>
        <dsp:cNvPr id="0" name=""/>
        <dsp:cNvSpPr/>
      </dsp:nvSpPr>
      <dsp:spPr>
        <a:xfrm>
          <a:off x="0" y="36081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6958" y="3635144"/>
        <a:ext cx="6066764" cy="4983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201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Highly Liquid Stocks – SPY, AAPL, IWM</a:t>
          </a:r>
        </a:p>
      </dsp:txBody>
      <dsp:txXfrm>
        <a:off x="35640" y="55824"/>
        <a:ext cx="6049400" cy="658800"/>
      </dsp:txXfrm>
    </dsp:sp>
    <dsp:sp modelId="{2FAE84E9-7E9F-47F7-9783-B5A1B0ADA980}">
      <dsp:nvSpPr>
        <dsp:cNvPr id="0" name=""/>
        <dsp:cNvSpPr/>
      </dsp:nvSpPr>
      <dsp:spPr>
        <a:xfrm>
          <a:off x="0" y="8625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Start Small – Get The Process Right</a:t>
          </a:r>
        </a:p>
      </dsp:txBody>
      <dsp:txXfrm>
        <a:off x="35640" y="898224"/>
        <a:ext cx="6049400" cy="658800"/>
      </dsp:txXfrm>
    </dsp:sp>
    <dsp:sp modelId="{DE487A8D-6A38-49FE-B3E3-69DCBFED3BAD}">
      <dsp:nvSpPr>
        <dsp:cNvPr id="0" name=""/>
        <dsp:cNvSpPr/>
      </dsp:nvSpPr>
      <dsp:spPr>
        <a:xfrm>
          <a:off x="0" y="17049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Risk Defined Strategies Only</a:t>
          </a:r>
        </a:p>
      </dsp:txBody>
      <dsp:txXfrm>
        <a:off x="35640" y="1740624"/>
        <a:ext cx="6049400" cy="658800"/>
      </dsp:txXfrm>
    </dsp:sp>
    <dsp:sp modelId="{862CB1D3-DC11-41BF-A771-6375D2EAEF87}">
      <dsp:nvSpPr>
        <dsp:cNvPr id="0" name=""/>
        <dsp:cNvSpPr/>
      </dsp:nvSpPr>
      <dsp:spPr>
        <a:xfrm>
          <a:off x="0" y="2547384"/>
          <a:ext cx="6120680" cy="771928"/>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Don’t Give Up</a:t>
          </a:r>
          <a:endParaRPr lang="en-US" sz="2400" u="none" kern="1200" dirty="0"/>
        </a:p>
      </dsp:txBody>
      <dsp:txXfrm>
        <a:off x="37682" y="2585066"/>
        <a:ext cx="6045316" cy="696564"/>
      </dsp:txXfrm>
    </dsp:sp>
    <dsp:sp modelId="{0DDED9AA-5E03-418D-8FA8-FD6EEDD6F0F0}">
      <dsp:nvSpPr>
        <dsp:cNvPr id="0" name=""/>
        <dsp:cNvSpPr/>
      </dsp:nvSpPr>
      <dsp:spPr>
        <a:xfrm>
          <a:off x="0" y="3431633"/>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t>Backtesting</a:t>
          </a:r>
          <a:endParaRPr lang="en-US" sz="2400" kern="1200" dirty="0"/>
        </a:p>
      </dsp:txBody>
      <dsp:txXfrm>
        <a:off x="35640" y="3467273"/>
        <a:ext cx="604940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12/31/2024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18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4069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8</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78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9</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06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10</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19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11</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9078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12</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2701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643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14</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www.optionstradingiq.com/risks"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19435" y="3725803"/>
            <a:ext cx="8705140" cy="240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JANUARY 2025 OPTIONS INCOME </a:t>
            </a:r>
          </a:p>
          <a:p>
            <a:pPr algn="ctr" eaLnBrk="1" hangingPunct="1">
              <a:defRPr/>
            </a:pPr>
            <a:r>
              <a:rPr lang="en-GB" sz="4000" b="1" dirty="0"/>
              <a:t>MASTERY</a:t>
            </a:r>
          </a:p>
          <a:p>
            <a:pPr algn="ctr" eaLnBrk="1" hangingPunct="1">
              <a:defRPr/>
            </a:pPr>
            <a:endParaRPr lang="en-GB" sz="105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
        <p:nvSpPr>
          <p:cNvPr id="2" name="Rectangle 10">
            <a:extLst>
              <a:ext uri="{FF2B5EF4-FFF2-40B4-BE49-F238E27FC236}">
                <a16:creationId xmlns:a16="http://schemas.microsoft.com/office/drawing/2014/main" id="{BC5C1944-8D3A-D6E5-0BDF-0C8B3C0A1701}"/>
              </a:ext>
            </a:extLst>
          </p:cNvPr>
          <p:cNvSpPr>
            <a:spLocks noChangeArrowheads="1"/>
          </p:cNvSpPr>
          <p:nvPr/>
        </p:nvSpPr>
        <p:spPr bwMode="auto">
          <a:xfrm>
            <a:off x="323850" y="1463675"/>
            <a:ext cx="8496300" cy="498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658 941 612) is a Corporate </a:t>
            </a:r>
            <a:r>
              <a:rPr lang="en-US" altLang="en-US" sz="1000" dirty="0" err="1"/>
              <a:t>Authorised</a:t>
            </a:r>
            <a:r>
              <a:rPr lang="en-US" altLang="en-US" sz="1000" dirty="0"/>
              <a:t> Representative (CAR No. 001312737) of Point Capital Group Pty Ltd (ACN 625 931 900), holder of Australian Financial Services </a:t>
            </a:r>
            <a:r>
              <a:rPr lang="en-US" altLang="en-US" sz="1000" dirty="0" err="1"/>
              <a:t>Licence</a:t>
            </a:r>
            <a:r>
              <a:rPr lang="en-US" altLang="en-US" sz="1000" dirty="0"/>
              <a:t> (AFSL No. 518031).</a:t>
            </a:r>
          </a:p>
          <a:p>
            <a:pPr algn="just">
              <a:buFontTx/>
              <a:buNone/>
            </a:pPr>
            <a:endParaRPr lang="en-US" altLang="en-US" sz="1000" dirty="0"/>
          </a:p>
          <a:p>
            <a:pPr algn="just">
              <a:buFontTx/>
              <a:buNone/>
            </a:pPr>
            <a:r>
              <a:rPr lang="en-US" altLang="en-US" sz="1000" dirty="0"/>
              <a:t>Under these </a:t>
            </a:r>
            <a:r>
              <a:rPr lang="en-US" altLang="en-US" sz="1000" dirty="0" err="1"/>
              <a:t>authorisations</a:t>
            </a:r>
            <a:r>
              <a:rPr lang="en-US" altLang="en-US" sz="1000" dirty="0"/>
              <a:t>, Options Trading IQ Pty Ltd is </a:t>
            </a:r>
            <a:r>
              <a:rPr lang="en-US" altLang="en-US" sz="1000" dirty="0" err="1"/>
              <a:t>authorised</a:t>
            </a:r>
            <a:r>
              <a:rPr lang="en-US" altLang="en-US" sz="1000" dirty="0"/>
              <a:t> to provide general financial product advice only in respect of certain classes of financial products, including securities and derivatives. All information and advice provided is of a general nature and does not take into account your personal objectives, financial situation or needs. You should consider whether the information is appropriate to your circumstances and seek advice from a licensed financial adviser before making any investment decisions.</a:t>
            </a:r>
          </a:p>
          <a:p>
            <a:pPr algn="just">
              <a:buFontTx/>
              <a:buNone/>
            </a:pPr>
            <a:endParaRPr lang="en-US" altLang="en-US" sz="1000" dirty="0"/>
          </a:p>
          <a:p>
            <a:pPr algn="just">
              <a:buFontTx/>
              <a:buNone/>
            </a:pPr>
            <a:r>
              <a:rPr lang="en-US" altLang="en-US" sz="1000" dirty="0"/>
              <a:t>Options Trading IQ Pty Ltd provides educational courses that may include factual information and general advice about securities and derivatives products. The content is for </a:t>
            </a:r>
            <a:r>
              <a:rPr lang="en-US" altLang="en-US" sz="1000" b="1" u="sng" dirty="0"/>
              <a:t>educational purposes only</a:t>
            </a:r>
            <a:r>
              <a:rPr lang="en-US" altLang="en-US" sz="1000" dirty="0"/>
              <a:t> and is not intended to provide, nor should it be relied upon as, personal financial advice or a recommendation to trade or invest in any financial product.</a:t>
            </a:r>
          </a:p>
          <a:p>
            <a:pPr algn="just">
              <a:buFontTx/>
              <a:buNone/>
            </a:pPr>
            <a:endParaRPr lang="en-US" altLang="en-US" sz="1000" dirty="0"/>
          </a:p>
          <a:p>
            <a:pPr algn="just">
              <a:buFontTx/>
              <a:buNone/>
            </a:pPr>
            <a:r>
              <a:rPr lang="en-US" altLang="en-US" sz="1000" dirty="0"/>
              <a:t>Trading in securities and derivatives involves significant risk and may not be suitable for all investors. Past performance is not indicative of future results. You should carefully consider your financial circumstances and consult a qualified financial adviser before engaging in securities or derivatives trading.</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4"/>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1 REVIEW</a:t>
            </a:r>
            <a:endParaRPr lang="en-US" dirty="0"/>
          </a:p>
        </p:txBody>
      </p:sp>
      <p:graphicFrame>
        <p:nvGraphicFramePr>
          <p:cNvPr id="3" name="Diagram 2">
            <a:extLst>
              <a:ext uri="{FF2B5EF4-FFF2-40B4-BE49-F238E27FC236}">
                <a16:creationId xmlns:a16="http://schemas.microsoft.com/office/drawing/2014/main" id="{8637C7D9-216F-DCC2-06A7-D9CF1AB72F45}"/>
              </a:ext>
            </a:extLst>
          </p:cNvPr>
          <p:cNvGraphicFramePr/>
          <p:nvPr>
            <p:extLst>
              <p:ext uri="{D42A27DB-BD31-4B8C-83A1-F6EECF244321}">
                <p14:modId xmlns:p14="http://schemas.microsoft.com/office/powerpoint/2010/main" val="979927945"/>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1505641251"/>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SMALL ACCOUNT</a:t>
            </a:r>
            <a:endParaRPr lang="en-US" dirty="0"/>
          </a:p>
        </p:txBody>
      </p:sp>
      <p:graphicFrame>
        <p:nvGraphicFramePr>
          <p:cNvPr id="11" name="Diagram 10"/>
          <p:cNvGraphicFramePr/>
          <p:nvPr>
            <p:extLst>
              <p:ext uri="{D42A27DB-BD31-4B8C-83A1-F6EECF244321}">
                <p14:modId xmlns:p14="http://schemas.microsoft.com/office/powerpoint/2010/main" val="414207497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228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844824"/>
            <a:ext cx="8136904" cy="4185761"/>
          </a:xfrm>
          <a:prstGeom prst="rect">
            <a:avLst/>
          </a:prstGeom>
          <a:noFill/>
        </p:spPr>
        <p:txBody>
          <a:bodyPr wrap="square" rtlCol="0">
            <a:spAutoFit/>
          </a:bodyPr>
          <a:lstStyle/>
          <a:p>
            <a:r>
              <a:rPr lang="en-US" dirty="0"/>
              <a:t>Volatility is a massive topic, and I could spend a whole week on it, but let’s focus on some of the most important aspects.</a:t>
            </a:r>
          </a:p>
          <a:p>
            <a:endParaRPr lang="en-US" dirty="0"/>
          </a:p>
          <a:p>
            <a:r>
              <a:rPr lang="en-AU" dirty="0"/>
              <a:t>“Volatility” can refer to a few different things. Firstly, a stock has historical volatility and implied volatility.</a:t>
            </a:r>
          </a:p>
          <a:p>
            <a:endParaRPr lang="en-AU" dirty="0"/>
          </a:p>
          <a:p>
            <a:r>
              <a:rPr lang="en-AU" dirty="0"/>
              <a:t>Historical volatility measures how much the stock has moved in the past. It’s a known thing.</a:t>
            </a:r>
          </a:p>
          <a:p>
            <a:endParaRPr lang="en-AU" dirty="0"/>
          </a:p>
          <a:p>
            <a:r>
              <a:rPr lang="en-AU" dirty="0"/>
              <a:t>Implied volatility is unknown, because it is the market’s </a:t>
            </a:r>
            <a:r>
              <a:rPr lang="en-AU" i="1" u="sng" dirty="0"/>
              <a:t>estimate</a:t>
            </a:r>
            <a:r>
              <a:rPr lang="en-AU" dirty="0"/>
              <a:t> of how volatile the stock will be in the future. </a:t>
            </a:r>
          </a:p>
          <a:p>
            <a:endParaRPr lang="en-AU" dirty="0"/>
          </a:p>
          <a:p>
            <a:r>
              <a:rPr lang="en-AU" dirty="0"/>
              <a:t>We don’t know this, so market makers estimate how much they think the stock will move over the next 7, 30, 60 days etc.</a:t>
            </a:r>
          </a:p>
          <a:p>
            <a:endParaRPr lang="en-AU" sz="1400" dirty="0"/>
          </a:p>
        </p:txBody>
      </p:sp>
    </p:spTree>
    <p:extLst>
      <p:ext uri="{BB962C8B-B14F-4D97-AF65-F5344CB8AC3E}">
        <p14:creationId xmlns:p14="http://schemas.microsoft.com/office/powerpoint/2010/main" val="179327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486085" y="1353542"/>
            <a:ext cx="8136904" cy="923330"/>
          </a:xfrm>
          <a:prstGeom prst="rect">
            <a:avLst/>
          </a:prstGeom>
          <a:noFill/>
        </p:spPr>
        <p:txBody>
          <a:bodyPr wrap="square" rtlCol="0">
            <a:spAutoFit/>
          </a:bodyPr>
          <a:lstStyle/>
          <a:p>
            <a:r>
              <a:rPr lang="en-US" dirty="0"/>
              <a:t>Volatility is high when there is a big event coming up, like earnings. Once earnings have passed, volatility drops down again because the uncertainty has been removed.</a:t>
            </a:r>
            <a:endParaRPr lang="en-AU" sz="1400" dirty="0"/>
          </a:p>
        </p:txBody>
      </p:sp>
      <p:pic>
        <p:nvPicPr>
          <p:cNvPr id="15" name="Picture 14">
            <a:extLst>
              <a:ext uri="{FF2B5EF4-FFF2-40B4-BE49-F238E27FC236}">
                <a16:creationId xmlns:a16="http://schemas.microsoft.com/office/drawing/2014/main" id="{34FC1092-B62B-4BAD-908E-95C82A42EBA1}"/>
              </a:ext>
            </a:extLst>
          </p:cNvPr>
          <p:cNvPicPr>
            <a:picLocks noChangeAspect="1"/>
          </p:cNvPicPr>
          <p:nvPr/>
        </p:nvPicPr>
        <p:blipFill>
          <a:blip r:embed="rId4"/>
          <a:stretch>
            <a:fillRect/>
          </a:stretch>
        </p:blipFill>
        <p:spPr>
          <a:xfrm>
            <a:off x="1143000" y="2274332"/>
            <a:ext cx="6858000" cy="4543425"/>
          </a:xfrm>
          <a:prstGeom prst="rect">
            <a:avLst/>
          </a:prstGeom>
        </p:spPr>
      </p:pic>
    </p:spTree>
    <p:extLst>
      <p:ext uri="{BB962C8B-B14F-4D97-AF65-F5344CB8AC3E}">
        <p14:creationId xmlns:p14="http://schemas.microsoft.com/office/powerpoint/2010/main" val="86617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8</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926903"/>
            <a:ext cx="8136904" cy="2862322"/>
          </a:xfrm>
          <a:prstGeom prst="rect">
            <a:avLst/>
          </a:prstGeom>
          <a:noFill/>
        </p:spPr>
        <p:txBody>
          <a:bodyPr wrap="square" rtlCol="0">
            <a:spAutoFit/>
          </a:bodyPr>
          <a:lstStyle/>
          <a:p>
            <a:r>
              <a:rPr lang="en-US" dirty="0"/>
              <a:t>As well as the stock having a general level of IV, every single option strike will have its own level of IV.</a:t>
            </a:r>
          </a:p>
          <a:p>
            <a:endParaRPr lang="en-US" dirty="0"/>
          </a:p>
          <a:p>
            <a:r>
              <a:rPr lang="en-US" dirty="0"/>
              <a:t>Generally, the further out in time we go, the higher the implied volatility. This is because with more time, there is more chance that something bad can happen.</a:t>
            </a:r>
          </a:p>
          <a:p>
            <a:endParaRPr lang="en-US" dirty="0"/>
          </a:p>
          <a:p>
            <a:r>
              <a:rPr lang="en-US" dirty="0"/>
              <a:t>This is called Contango. </a:t>
            </a:r>
          </a:p>
          <a:p>
            <a:endParaRPr lang="en-US" dirty="0"/>
          </a:p>
          <a:p>
            <a:r>
              <a:rPr lang="en-US" dirty="0"/>
              <a:t>Let’s look at some examples.</a:t>
            </a:r>
            <a:endParaRPr lang="en-AU" dirty="0"/>
          </a:p>
        </p:txBody>
      </p:sp>
    </p:spTree>
    <p:extLst>
      <p:ext uri="{BB962C8B-B14F-4D97-AF65-F5344CB8AC3E}">
        <p14:creationId xmlns:p14="http://schemas.microsoft.com/office/powerpoint/2010/main" val="1350075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9</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4" name="Picture 3" descr="Chart&#10;&#10;Description automatically generated">
            <a:extLst>
              <a:ext uri="{FF2B5EF4-FFF2-40B4-BE49-F238E27FC236}">
                <a16:creationId xmlns:a16="http://schemas.microsoft.com/office/drawing/2014/main" id="{7434EC25-59F9-445A-B25C-B2C0BA8911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415" y="1772816"/>
            <a:ext cx="7659169" cy="3886742"/>
          </a:xfrm>
          <a:prstGeom prst="rect">
            <a:avLst/>
          </a:prstGeom>
        </p:spPr>
      </p:pic>
    </p:spTree>
    <p:extLst>
      <p:ext uri="{BB962C8B-B14F-4D97-AF65-F5344CB8AC3E}">
        <p14:creationId xmlns:p14="http://schemas.microsoft.com/office/powerpoint/2010/main" val="1095538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10</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5" name="Picture 4" descr="Chart, line chart&#10;&#10;Description automatically generated">
            <a:extLst>
              <a:ext uri="{FF2B5EF4-FFF2-40B4-BE49-F238E27FC236}">
                <a16:creationId xmlns:a16="http://schemas.microsoft.com/office/drawing/2014/main" id="{333424D6-D2F4-4734-8EDE-5F51AE9D0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193" y="1830635"/>
            <a:ext cx="7649643" cy="3848637"/>
          </a:xfrm>
          <a:prstGeom prst="rect">
            <a:avLst/>
          </a:prstGeom>
        </p:spPr>
      </p:pic>
    </p:spTree>
    <p:extLst>
      <p:ext uri="{BB962C8B-B14F-4D97-AF65-F5344CB8AC3E}">
        <p14:creationId xmlns:p14="http://schemas.microsoft.com/office/powerpoint/2010/main" val="296622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11</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340768"/>
            <a:ext cx="8136904" cy="2308324"/>
          </a:xfrm>
          <a:prstGeom prst="rect">
            <a:avLst/>
          </a:prstGeom>
          <a:noFill/>
        </p:spPr>
        <p:txBody>
          <a:bodyPr wrap="square" rtlCol="0">
            <a:spAutoFit/>
          </a:bodyPr>
          <a:lstStyle/>
          <a:p>
            <a:r>
              <a:rPr lang="en-US" dirty="0"/>
              <a:t>As well as volatility being different through time (horizontal skew), it can also be different across strikes (vertical skew).</a:t>
            </a:r>
          </a:p>
          <a:p>
            <a:endParaRPr lang="en-US" dirty="0"/>
          </a:p>
          <a:p>
            <a:r>
              <a:rPr lang="en-US" dirty="0"/>
              <a:t>Generally, implied volatility is high for far OTM puts, because people are willing to pay more for “crash protection”.</a:t>
            </a:r>
          </a:p>
          <a:p>
            <a:endParaRPr lang="en-US" dirty="0"/>
          </a:p>
          <a:p>
            <a:r>
              <a:rPr lang="en-US" dirty="0"/>
              <a:t>This is especially true for the Russell 2000 index which tends to fall severely during market corrections.</a:t>
            </a:r>
            <a:endParaRPr lang="en-AU" dirty="0"/>
          </a:p>
        </p:txBody>
      </p:sp>
      <p:pic>
        <p:nvPicPr>
          <p:cNvPr id="13" name="Picture 2">
            <a:extLst>
              <a:ext uri="{FF2B5EF4-FFF2-40B4-BE49-F238E27FC236}">
                <a16:creationId xmlns:a16="http://schemas.microsoft.com/office/drawing/2014/main" id="{120F8D05-33C3-4FC5-80F4-E053479F7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55457"/>
            <a:ext cx="6610350" cy="316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817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12</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423432"/>
            <a:ext cx="8136904" cy="1477328"/>
          </a:xfrm>
          <a:prstGeom prst="rect">
            <a:avLst/>
          </a:prstGeom>
          <a:noFill/>
        </p:spPr>
        <p:txBody>
          <a:bodyPr wrap="square" rtlCol="0">
            <a:spAutoFit/>
          </a:bodyPr>
          <a:lstStyle/>
          <a:p>
            <a:r>
              <a:rPr lang="en-US" dirty="0"/>
              <a:t>OTM puts having high volatility is not always the case. Here we see TSLA volatility which is skewed to the upside.</a:t>
            </a:r>
          </a:p>
          <a:p>
            <a:endParaRPr lang="en-US" dirty="0"/>
          </a:p>
          <a:p>
            <a:r>
              <a:rPr lang="en-US" dirty="0"/>
              <a:t>This is because traders were aggressively buying OTM calls to try and profit from the rising stock price.</a:t>
            </a:r>
            <a:endParaRPr lang="en-AU" dirty="0"/>
          </a:p>
        </p:txBody>
      </p:sp>
      <p:pic>
        <p:nvPicPr>
          <p:cNvPr id="13" name="Picture 2">
            <a:extLst>
              <a:ext uri="{FF2B5EF4-FFF2-40B4-BE49-F238E27FC236}">
                <a16:creationId xmlns:a16="http://schemas.microsoft.com/office/drawing/2014/main" id="{AA43D46A-7D0B-42FF-95C1-50562CA36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537" y="2985308"/>
            <a:ext cx="6638925" cy="317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71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Image result for theory into practice">
            <a:extLst>
              <a:ext uri="{FF2B5EF4-FFF2-40B4-BE49-F238E27FC236}">
                <a16:creationId xmlns:a16="http://schemas.microsoft.com/office/drawing/2014/main" id="{6CC897C7-BE9F-4FA7-AB6A-BF1D2BF5BA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1916832"/>
            <a:ext cx="4010025"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704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14</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14863</TotalTime>
  <Words>1005</Words>
  <Application>Microsoft Office PowerPoint</Application>
  <PresentationFormat>On-screen Show (4:3)</PresentationFormat>
  <Paragraphs>118</Paragraphs>
  <Slides>14</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269</cp:revision>
  <dcterms:created xsi:type="dcterms:W3CDTF">2011-03-15T15:29:19Z</dcterms:created>
  <dcterms:modified xsi:type="dcterms:W3CDTF">2024-12-30T22:21:53Z</dcterms:modified>
</cp:coreProperties>
</file>