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6"/>
  </p:notesMasterIdLst>
  <p:handoutMasterIdLst>
    <p:handoutMasterId r:id="rId17"/>
  </p:handoutMasterIdLst>
  <p:sldIdLst>
    <p:sldId id="298" r:id="rId2"/>
    <p:sldId id="299" r:id="rId3"/>
    <p:sldId id="413" r:id="rId4"/>
    <p:sldId id="306" r:id="rId5"/>
    <p:sldId id="414" r:id="rId6"/>
    <p:sldId id="421" r:id="rId7"/>
    <p:sldId id="423" r:id="rId8"/>
    <p:sldId id="425" r:id="rId9"/>
    <p:sldId id="426" r:id="rId10"/>
    <p:sldId id="427" r:id="rId11"/>
    <p:sldId id="419" r:id="rId12"/>
    <p:sldId id="428" r:id="rId13"/>
    <p:sldId id="433" r:id="rId14"/>
    <p:sldId id="296" r:id="rId15"/>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Iron Condors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Directional Credit Spreads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1BC97CDF-1AF6-45EE-8E14-FA332484A87C}">
      <dgm:prSet phldrT="[Text]" custT="1"/>
      <dgm:spPr>
        <a:solidFill>
          <a:schemeClr val="accent6">
            <a:lumMod val="75000"/>
          </a:schemeClr>
        </a:solidFill>
      </dgm:spPr>
      <dgm:t>
        <a:bodyPr/>
        <a:lstStyle/>
        <a:p>
          <a:r>
            <a:rPr lang="en-US" sz="2400" dirty="0"/>
            <a:t>Delta Dollars</a:t>
          </a:r>
        </a:p>
      </dgm:t>
    </dgm:pt>
    <dgm:pt modelId="{C9214C10-C8E5-46F0-8A97-7C72F86AC00F}" type="parTrans" cxnId="{454F84F8-165F-4412-AD40-38F5CC974E62}">
      <dgm:prSet/>
      <dgm:spPr/>
      <dgm:t>
        <a:bodyPr/>
        <a:lstStyle/>
        <a:p>
          <a:endParaRPr lang="en-AU"/>
        </a:p>
      </dgm:t>
    </dgm:pt>
    <dgm:pt modelId="{F30B0F1C-964A-4C55-B806-0962BB9D9F55}" type="sibTrans" cxnId="{454F84F8-165F-4412-AD40-38F5CC974E62}">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7"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7"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7"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7"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7"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4AAE3ABB-AB91-4482-A570-0AAB39C64D60}" type="pres">
      <dgm:prSet presAssocID="{1BC97CDF-1AF6-45EE-8E14-FA332484A87C}" presName="parentText" presStyleLbl="node1" presStyleIdx="5" presStyleCnt="7" custLinFactNeighborX="-4725" custLinFactNeighborY="2419">
        <dgm:presLayoutVars>
          <dgm:chMax val="0"/>
          <dgm:bulletEnabled val="1"/>
        </dgm:presLayoutVars>
      </dgm:prSet>
      <dgm:spPr/>
    </dgm:pt>
    <dgm:pt modelId="{7B22D302-AE71-4181-825C-FD07077C5BBB}" type="pres">
      <dgm:prSet presAssocID="{F30B0F1C-964A-4C55-B806-0962BB9D9F55}" presName="spacer" presStyleCnt="0"/>
      <dgm:spPr/>
    </dgm:pt>
    <dgm:pt modelId="{3992BE4D-101B-4D62-A0A3-2E8CF969F36A}" type="pres">
      <dgm:prSet presAssocID="{C29C8E66-C354-4A23-9D88-BA3D4AA0430B}" presName="parentText" presStyleLbl="node1" presStyleIdx="6" presStyleCnt="7"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6"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21B9E34B-A561-47F2-B784-DBAB88DED5EA}" type="presOf" srcId="{1BC97CDF-1AF6-45EE-8E14-FA332484A87C}" destId="{4AAE3ABB-AB91-4482-A570-0AAB39C64D60}"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454F84F8-165F-4412-AD40-38F5CC974E62}" srcId="{F1F4BC85-F9C4-430F-8290-8009138B838E}" destId="{1BC97CDF-1AF6-45EE-8E14-FA332484A87C}" srcOrd="5" destOrd="0" parTransId="{C9214C10-C8E5-46F0-8A97-7C72F86AC00F}" sibTransId="{F30B0F1C-964A-4C55-B806-0962BB9D9F55}"/>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D8AA83CD-CA21-4E2F-B291-DF38EDA5B715}" type="presParOf" srcId="{C172E57C-5D27-48C3-A909-3DEF8A89FF3B}" destId="{4AAE3ABB-AB91-4482-A570-0AAB39C64D60}" srcOrd="10" destOrd="0" presId="urn:microsoft.com/office/officeart/2005/8/layout/vList2"/>
    <dgm:cxn modelId="{15C12973-1ACE-4E9B-B59F-E68E5898DD06}" type="presParOf" srcId="{C172E57C-5D27-48C3-A909-3DEF8A89FF3B}" destId="{7B22D302-AE71-4181-825C-FD07077C5BBB}" srcOrd="11" destOrd="0" presId="urn:microsoft.com/office/officeart/2005/8/layout/vList2"/>
    <dgm:cxn modelId="{489AE450-DB36-4FB5-9883-12EB2B02BC9B}" type="presParOf" srcId="{C172E57C-5D27-48C3-A909-3DEF8A89FF3B}" destId="{3992BE4D-101B-4D62-A0A3-2E8CF969F36A}"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400" dirty="0"/>
            <a:t>Don’t Give Up</a:t>
          </a:r>
          <a:endParaRPr lang="en-US" sz="24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400" dirty="0"/>
            <a:t>Highly Liquid Stocks – SPY, AAPL, IWM</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Risk Defined Strategies Only</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234DAA7D-F9D2-4C68-AEEC-C7DD77C1C1F8}">
      <dgm:prSet phldrT="[Text]" custT="1"/>
      <dgm:spPr>
        <a:solidFill>
          <a:schemeClr val="accent6">
            <a:lumMod val="75000"/>
          </a:schemeClr>
        </a:solidFill>
      </dgm:spPr>
      <dgm:t>
        <a:bodyPr/>
        <a:lstStyle/>
        <a:p>
          <a:r>
            <a:rPr lang="en-US" sz="2400" dirty="0" err="1"/>
            <a:t>Backtesting</a:t>
          </a:r>
          <a:endParaRPr lang="en-US" sz="2400" dirty="0"/>
        </a:p>
      </dgm:t>
    </dgm:pt>
    <dgm:pt modelId="{96437E8D-74EF-49CC-8F8A-32C7DCFC0B07}" type="sibTrans" cxnId="{F5C48B0E-C6B2-4B70-8BE4-AA9EBDDD93C7}">
      <dgm:prSet/>
      <dgm:spPr/>
      <dgm:t>
        <a:bodyPr/>
        <a:lstStyle/>
        <a:p>
          <a:endParaRPr lang="en-US" sz="2400"/>
        </a:p>
      </dgm:t>
    </dgm:pt>
    <dgm:pt modelId="{AE96CB96-C369-47C7-A569-BF18E0782EF5}" type="parTrans" cxnId="{F5C48B0E-C6B2-4B70-8BE4-AA9EBDDD93C7}">
      <dgm:prSet/>
      <dgm:spPr/>
      <dgm:t>
        <a:bodyPr/>
        <a:lstStyle/>
        <a:p>
          <a:endParaRPr lang="en-US" sz="2400"/>
        </a:p>
      </dgm:t>
    </dgm:pt>
    <dgm:pt modelId="{695C9B04-D589-4B4E-B78B-7FB41F70D280}">
      <dgm:prSet phldrT="[Text]" custT="1"/>
      <dgm:spPr>
        <a:solidFill>
          <a:schemeClr val="accent6">
            <a:lumMod val="75000"/>
          </a:schemeClr>
        </a:solidFill>
      </dgm:spPr>
      <dgm:t>
        <a:bodyPr/>
        <a:lstStyle/>
        <a:p>
          <a:r>
            <a:rPr lang="en-US" sz="2400" dirty="0"/>
            <a:t>Start Small – Get The Process Right</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5"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5"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DE487A8D-6A38-49FE-B3E3-69DCBFED3BAD}" type="pres">
      <dgm:prSet presAssocID="{3400841B-6B12-4ECC-859D-F77E7A3B1244}" presName="parentText" presStyleLbl="node1" presStyleIdx="2" presStyleCnt="5"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3" presStyleCnt="5"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0DDED9AA-5E03-418D-8FA8-FD6EEDD6F0F0}" type="pres">
      <dgm:prSet presAssocID="{234DAA7D-F9D2-4C68-AEEC-C7DD77C1C1F8}" presName="parentText" presStyleLbl="node1" presStyleIdx="4" presStyleCnt="5" custLinFactNeighborX="-4725" custLinFactNeighborY="2419">
        <dgm:presLayoutVars>
          <dgm:chMax val="0"/>
          <dgm:bulletEnabled val="1"/>
        </dgm:presLayoutVars>
      </dgm:prSet>
      <dgm:spPr/>
    </dgm:pt>
  </dgm:ptLst>
  <dgm:cxnLst>
    <dgm:cxn modelId="{F5C48B0E-C6B2-4B70-8BE4-AA9EBDDD93C7}" srcId="{F1F4BC85-F9C4-430F-8290-8009138B838E}" destId="{234DAA7D-F9D2-4C68-AEEC-C7DD77C1C1F8}" srcOrd="4" destOrd="0" parTransId="{AE96CB96-C369-47C7-A569-BF18E0782EF5}" sibTransId="{96437E8D-74EF-49CC-8F8A-32C7DCFC0B07}"/>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41126E43-B703-404D-9D75-2A4B445D3742}" type="presOf" srcId="{234DAA7D-F9D2-4C68-AEEC-C7DD77C1C1F8}" destId="{0DDED9AA-5E03-418D-8FA8-FD6EEDD6F0F0}"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1BF939A4-26F1-4B76-9794-794EACE40B98}" srcId="{F1F4BC85-F9C4-430F-8290-8009138B838E}" destId="{3400841B-6B12-4ECC-859D-F77E7A3B1244}" srcOrd="2"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3" destOrd="0" parTransId="{6E15734B-8CC8-4A15-BE3C-FA1E75FF7FEF}" sibTransId="{35997146-32FD-4543-9441-6EBD753E6DB0}"/>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B438E30D-4563-4A75-82C0-DEF08E3DF9B5}" type="presParOf" srcId="{C172E57C-5D27-48C3-A909-3DEF8A89FF3B}" destId="{DE487A8D-6A38-49FE-B3E3-69DCBFED3BAD}" srcOrd="4" destOrd="0" presId="urn:microsoft.com/office/officeart/2005/8/layout/vList2"/>
    <dgm:cxn modelId="{4ACB996D-F412-4020-A67B-7AF808BF3B59}" type="presParOf" srcId="{C172E57C-5D27-48C3-A909-3DEF8A89FF3B}" destId="{53989AA9-9042-402F-B425-3B2C0EAA538E}" srcOrd="5" destOrd="0" presId="urn:microsoft.com/office/officeart/2005/8/layout/vList2"/>
    <dgm:cxn modelId="{6F1789DF-D6C2-410C-A58B-914F4CD4F21F}" type="presParOf" srcId="{C172E57C-5D27-48C3-A909-3DEF8A89FF3B}" destId="{862CB1D3-DC11-41BF-A771-6375D2EAEF87}" srcOrd="6" destOrd="0" presId="urn:microsoft.com/office/officeart/2005/8/layout/vList2"/>
    <dgm:cxn modelId="{F1E9B82A-5050-48AD-A317-F3E8252161F2}" type="presParOf" srcId="{C172E57C-5D27-48C3-A909-3DEF8A89FF3B}" destId="{45057C50-D0AA-4B02-AC4D-A9B9A42B7B46}" srcOrd="7" destOrd="0" presId="urn:microsoft.com/office/officeart/2005/8/layout/vList2"/>
    <dgm:cxn modelId="{48F314F1-085C-4BCE-AD79-9F5747852812}" type="presParOf" srcId="{C172E57C-5D27-48C3-A909-3DEF8A89FF3B}" destId="{0DDED9AA-5E03-418D-8FA8-FD6EEDD6F0F0}"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182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6958" y="45224"/>
        <a:ext cx="6066764" cy="498324"/>
      </dsp:txXfrm>
    </dsp:sp>
    <dsp:sp modelId="{2FAE84E9-7E9F-47F7-9783-B5A1B0ADA980}">
      <dsp:nvSpPr>
        <dsp:cNvPr id="0" name=""/>
        <dsp:cNvSpPr/>
      </dsp:nvSpPr>
      <dsp:spPr>
        <a:xfrm>
          <a:off x="0" y="6165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6958" y="643544"/>
        <a:ext cx="6066764" cy="498324"/>
      </dsp:txXfrm>
    </dsp:sp>
    <dsp:sp modelId="{825F57B9-954C-4AA8-862F-FF1F71609C7B}">
      <dsp:nvSpPr>
        <dsp:cNvPr id="0" name=""/>
        <dsp:cNvSpPr/>
      </dsp:nvSpPr>
      <dsp:spPr>
        <a:xfrm>
          <a:off x="0" y="121490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6958" y="1241864"/>
        <a:ext cx="6066764" cy="498324"/>
      </dsp:txXfrm>
    </dsp:sp>
    <dsp:sp modelId="{AB48FCE3-46B4-4CED-B1D8-D5671CC5D8C3}">
      <dsp:nvSpPr>
        <dsp:cNvPr id="0" name=""/>
        <dsp:cNvSpPr/>
      </dsp:nvSpPr>
      <dsp:spPr>
        <a:xfrm>
          <a:off x="0" y="181322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6958" y="1840184"/>
        <a:ext cx="6066764" cy="498324"/>
      </dsp:txXfrm>
    </dsp:sp>
    <dsp:sp modelId="{DE487A8D-6A38-49FE-B3E3-69DCBFED3BAD}">
      <dsp:nvSpPr>
        <dsp:cNvPr id="0" name=""/>
        <dsp:cNvSpPr/>
      </dsp:nvSpPr>
      <dsp:spPr>
        <a:xfrm>
          <a:off x="0" y="241154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6958" y="2438504"/>
        <a:ext cx="6066764" cy="498324"/>
      </dsp:txXfrm>
    </dsp:sp>
    <dsp:sp modelId="{4AAE3ABB-AB91-4482-A570-0AAB39C64D60}">
      <dsp:nvSpPr>
        <dsp:cNvPr id="0" name=""/>
        <dsp:cNvSpPr/>
      </dsp:nvSpPr>
      <dsp:spPr>
        <a:xfrm>
          <a:off x="0" y="30098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Dollars</a:t>
          </a:r>
        </a:p>
      </dsp:txBody>
      <dsp:txXfrm>
        <a:off x="26958" y="3036824"/>
        <a:ext cx="6066764" cy="498324"/>
      </dsp:txXfrm>
    </dsp:sp>
    <dsp:sp modelId="{3992BE4D-101B-4D62-A0A3-2E8CF969F36A}">
      <dsp:nvSpPr>
        <dsp:cNvPr id="0" name=""/>
        <dsp:cNvSpPr/>
      </dsp:nvSpPr>
      <dsp:spPr>
        <a:xfrm>
          <a:off x="0" y="36081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6958" y="3635144"/>
        <a:ext cx="6066764" cy="4983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201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Highly Liquid Stocks – SPY, AAPL, IWM</a:t>
          </a:r>
        </a:p>
      </dsp:txBody>
      <dsp:txXfrm>
        <a:off x="35640" y="55824"/>
        <a:ext cx="6049400" cy="658800"/>
      </dsp:txXfrm>
    </dsp:sp>
    <dsp:sp modelId="{2FAE84E9-7E9F-47F7-9783-B5A1B0ADA980}">
      <dsp:nvSpPr>
        <dsp:cNvPr id="0" name=""/>
        <dsp:cNvSpPr/>
      </dsp:nvSpPr>
      <dsp:spPr>
        <a:xfrm>
          <a:off x="0" y="8625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Start Small – Get The Process Right</a:t>
          </a:r>
        </a:p>
      </dsp:txBody>
      <dsp:txXfrm>
        <a:off x="35640" y="898224"/>
        <a:ext cx="6049400" cy="658800"/>
      </dsp:txXfrm>
    </dsp:sp>
    <dsp:sp modelId="{DE487A8D-6A38-49FE-B3E3-69DCBFED3BAD}">
      <dsp:nvSpPr>
        <dsp:cNvPr id="0" name=""/>
        <dsp:cNvSpPr/>
      </dsp:nvSpPr>
      <dsp:spPr>
        <a:xfrm>
          <a:off x="0" y="17049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Risk Defined Strategies Only</a:t>
          </a:r>
        </a:p>
      </dsp:txBody>
      <dsp:txXfrm>
        <a:off x="35640" y="1740624"/>
        <a:ext cx="6049400" cy="658800"/>
      </dsp:txXfrm>
    </dsp:sp>
    <dsp:sp modelId="{862CB1D3-DC11-41BF-A771-6375D2EAEF87}">
      <dsp:nvSpPr>
        <dsp:cNvPr id="0" name=""/>
        <dsp:cNvSpPr/>
      </dsp:nvSpPr>
      <dsp:spPr>
        <a:xfrm>
          <a:off x="0" y="2547384"/>
          <a:ext cx="6120680" cy="771928"/>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Don’t Give Up</a:t>
          </a:r>
          <a:endParaRPr lang="en-US" sz="2400" u="none" kern="1200" dirty="0"/>
        </a:p>
      </dsp:txBody>
      <dsp:txXfrm>
        <a:off x="37682" y="2585066"/>
        <a:ext cx="6045316" cy="696564"/>
      </dsp:txXfrm>
    </dsp:sp>
    <dsp:sp modelId="{0DDED9AA-5E03-418D-8FA8-FD6EEDD6F0F0}">
      <dsp:nvSpPr>
        <dsp:cNvPr id="0" name=""/>
        <dsp:cNvSpPr/>
      </dsp:nvSpPr>
      <dsp:spPr>
        <a:xfrm>
          <a:off x="0" y="3431633"/>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t>Backtesting</a:t>
          </a:r>
          <a:endParaRPr lang="en-US" sz="2400" kern="1200" dirty="0"/>
        </a:p>
      </dsp:txBody>
      <dsp:txXfrm>
        <a:off x="35640" y="3467273"/>
        <a:ext cx="604940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1/19/2024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18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4069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8</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78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9</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06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10</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19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11</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9078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12</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2701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643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14</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19432" y="3725803"/>
            <a:ext cx="8705140" cy="240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JANUARY 2024 OPTIONS INCOME </a:t>
            </a:r>
          </a:p>
          <a:p>
            <a:pPr algn="ctr" eaLnBrk="1" hangingPunct="1">
              <a:defRPr/>
            </a:pPr>
            <a:r>
              <a:rPr lang="en-GB" sz="4000" b="1" dirty="0"/>
              <a:t>MASTERY</a:t>
            </a:r>
          </a:p>
          <a:p>
            <a:pPr algn="ctr" eaLnBrk="1" hangingPunct="1">
              <a:defRPr/>
            </a:pPr>
            <a:endParaRPr lang="en-GB" sz="105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282288) (trading as </a:t>
            </a:r>
            <a:r>
              <a:rPr lang="en-US" altLang="en-US" sz="1000" dirty="0" err="1"/>
              <a:t>FZeroZero</a:t>
            </a:r>
            <a:r>
              <a:rPr lang="en-US" altLang="en-US" sz="1000" dirty="0"/>
              <a:t>). 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1 REVIEW</a:t>
            </a:r>
            <a:endParaRPr lang="en-US" dirty="0"/>
          </a:p>
        </p:txBody>
      </p:sp>
      <p:graphicFrame>
        <p:nvGraphicFramePr>
          <p:cNvPr id="3" name="Diagram 2">
            <a:extLst>
              <a:ext uri="{FF2B5EF4-FFF2-40B4-BE49-F238E27FC236}">
                <a16:creationId xmlns:a16="http://schemas.microsoft.com/office/drawing/2014/main" id="{8637C7D9-216F-DCC2-06A7-D9CF1AB72F45}"/>
              </a:ext>
            </a:extLst>
          </p:cNvPr>
          <p:cNvGraphicFramePr/>
          <p:nvPr>
            <p:extLst>
              <p:ext uri="{D42A27DB-BD31-4B8C-83A1-F6EECF244321}">
                <p14:modId xmlns:p14="http://schemas.microsoft.com/office/powerpoint/2010/main" val="979927945"/>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1505641251"/>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SMALL ACCOUNT</a:t>
            </a:r>
            <a:endParaRPr lang="en-US" dirty="0"/>
          </a:p>
        </p:txBody>
      </p:sp>
      <p:graphicFrame>
        <p:nvGraphicFramePr>
          <p:cNvPr id="11" name="Diagram 10"/>
          <p:cNvGraphicFramePr/>
          <p:nvPr>
            <p:extLst>
              <p:ext uri="{D42A27DB-BD31-4B8C-83A1-F6EECF244321}">
                <p14:modId xmlns:p14="http://schemas.microsoft.com/office/powerpoint/2010/main" val="414207497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228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844824"/>
            <a:ext cx="8136904" cy="4185761"/>
          </a:xfrm>
          <a:prstGeom prst="rect">
            <a:avLst/>
          </a:prstGeom>
          <a:noFill/>
        </p:spPr>
        <p:txBody>
          <a:bodyPr wrap="square" rtlCol="0">
            <a:spAutoFit/>
          </a:bodyPr>
          <a:lstStyle/>
          <a:p>
            <a:r>
              <a:rPr lang="en-US" dirty="0"/>
              <a:t>Volatility is a massive topic, and I could spend a whole week on it, but let’s focus on some of the most important aspects.</a:t>
            </a:r>
          </a:p>
          <a:p>
            <a:endParaRPr lang="en-US" dirty="0"/>
          </a:p>
          <a:p>
            <a:r>
              <a:rPr lang="en-AU" dirty="0"/>
              <a:t>“Volatility” can refer to a few different things. Firstly, a stock has historical volatility and implied volatility.</a:t>
            </a:r>
          </a:p>
          <a:p>
            <a:endParaRPr lang="en-AU" dirty="0"/>
          </a:p>
          <a:p>
            <a:r>
              <a:rPr lang="en-AU" dirty="0"/>
              <a:t>Historical volatility measures how much the stock has moved in the past. It’s a known thing.</a:t>
            </a:r>
          </a:p>
          <a:p>
            <a:endParaRPr lang="en-AU" dirty="0"/>
          </a:p>
          <a:p>
            <a:r>
              <a:rPr lang="en-AU" dirty="0"/>
              <a:t>Implied volatility is unknown, because it is the market’s </a:t>
            </a:r>
            <a:r>
              <a:rPr lang="en-AU" i="1" u="sng" dirty="0"/>
              <a:t>estimate</a:t>
            </a:r>
            <a:r>
              <a:rPr lang="en-AU" dirty="0"/>
              <a:t> of how volatile the stock will be in the future. </a:t>
            </a:r>
          </a:p>
          <a:p>
            <a:endParaRPr lang="en-AU" dirty="0"/>
          </a:p>
          <a:p>
            <a:r>
              <a:rPr lang="en-AU" dirty="0"/>
              <a:t>We don’t know this, so market makers estimate how much they think the stock will move over the next 7, 30, 60 days etc.</a:t>
            </a:r>
          </a:p>
          <a:p>
            <a:endParaRPr lang="en-AU" sz="1400" dirty="0"/>
          </a:p>
        </p:txBody>
      </p:sp>
    </p:spTree>
    <p:extLst>
      <p:ext uri="{BB962C8B-B14F-4D97-AF65-F5344CB8AC3E}">
        <p14:creationId xmlns:p14="http://schemas.microsoft.com/office/powerpoint/2010/main" val="179327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486085" y="1353542"/>
            <a:ext cx="8136904" cy="923330"/>
          </a:xfrm>
          <a:prstGeom prst="rect">
            <a:avLst/>
          </a:prstGeom>
          <a:noFill/>
        </p:spPr>
        <p:txBody>
          <a:bodyPr wrap="square" rtlCol="0">
            <a:spAutoFit/>
          </a:bodyPr>
          <a:lstStyle/>
          <a:p>
            <a:r>
              <a:rPr lang="en-US" dirty="0"/>
              <a:t>Volatility is high when there is a big event coming up, like earnings. Once earnings have passed, volatility drops down again because the uncertainty has been removed.</a:t>
            </a:r>
            <a:endParaRPr lang="en-AU" sz="1400" dirty="0"/>
          </a:p>
        </p:txBody>
      </p:sp>
      <p:pic>
        <p:nvPicPr>
          <p:cNvPr id="15" name="Picture 14">
            <a:extLst>
              <a:ext uri="{FF2B5EF4-FFF2-40B4-BE49-F238E27FC236}">
                <a16:creationId xmlns:a16="http://schemas.microsoft.com/office/drawing/2014/main" id="{34FC1092-B62B-4BAD-908E-95C82A42EBA1}"/>
              </a:ext>
            </a:extLst>
          </p:cNvPr>
          <p:cNvPicPr>
            <a:picLocks noChangeAspect="1"/>
          </p:cNvPicPr>
          <p:nvPr/>
        </p:nvPicPr>
        <p:blipFill>
          <a:blip r:embed="rId4"/>
          <a:stretch>
            <a:fillRect/>
          </a:stretch>
        </p:blipFill>
        <p:spPr>
          <a:xfrm>
            <a:off x="1143000" y="2274332"/>
            <a:ext cx="6858000" cy="4543425"/>
          </a:xfrm>
          <a:prstGeom prst="rect">
            <a:avLst/>
          </a:prstGeom>
        </p:spPr>
      </p:pic>
    </p:spTree>
    <p:extLst>
      <p:ext uri="{BB962C8B-B14F-4D97-AF65-F5344CB8AC3E}">
        <p14:creationId xmlns:p14="http://schemas.microsoft.com/office/powerpoint/2010/main" val="86617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8</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926903"/>
            <a:ext cx="8136904" cy="2862322"/>
          </a:xfrm>
          <a:prstGeom prst="rect">
            <a:avLst/>
          </a:prstGeom>
          <a:noFill/>
        </p:spPr>
        <p:txBody>
          <a:bodyPr wrap="square" rtlCol="0">
            <a:spAutoFit/>
          </a:bodyPr>
          <a:lstStyle/>
          <a:p>
            <a:r>
              <a:rPr lang="en-US" dirty="0"/>
              <a:t>As well as the stock having a general level of IV, every single option strike will have its own level of IV.</a:t>
            </a:r>
          </a:p>
          <a:p>
            <a:endParaRPr lang="en-US" dirty="0"/>
          </a:p>
          <a:p>
            <a:r>
              <a:rPr lang="en-US" dirty="0"/>
              <a:t>Generally, the further out in time we go, the higher the implied volatility. This is because with more time, there is more chance that something bad can happen.</a:t>
            </a:r>
          </a:p>
          <a:p>
            <a:endParaRPr lang="en-US" dirty="0"/>
          </a:p>
          <a:p>
            <a:r>
              <a:rPr lang="en-US" dirty="0"/>
              <a:t>This is called Contango. </a:t>
            </a:r>
          </a:p>
          <a:p>
            <a:endParaRPr lang="en-US" dirty="0"/>
          </a:p>
          <a:p>
            <a:r>
              <a:rPr lang="en-US" dirty="0"/>
              <a:t>Let’s look at some examples.</a:t>
            </a:r>
            <a:endParaRPr lang="en-AU" dirty="0"/>
          </a:p>
        </p:txBody>
      </p:sp>
    </p:spTree>
    <p:extLst>
      <p:ext uri="{BB962C8B-B14F-4D97-AF65-F5344CB8AC3E}">
        <p14:creationId xmlns:p14="http://schemas.microsoft.com/office/powerpoint/2010/main" val="1350075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9</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4" name="Picture 3" descr="Chart&#10;&#10;Description automatically generated">
            <a:extLst>
              <a:ext uri="{FF2B5EF4-FFF2-40B4-BE49-F238E27FC236}">
                <a16:creationId xmlns:a16="http://schemas.microsoft.com/office/drawing/2014/main" id="{7434EC25-59F9-445A-B25C-B2C0BA8911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415" y="1772816"/>
            <a:ext cx="7659169" cy="3886742"/>
          </a:xfrm>
          <a:prstGeom prst="rect">
            <a:avLst/>
          </a:prstGeom>
        </p:spPr>
      </p:pic>
    </p:spTree>
    <p:extLst>
      <p:ext uri="{BB962C8B-B14F-4D97-AF65-F5344CB8AC3E}">
        <p14:creationId xmlns:p14="http://schemas.microsoft.com/office/powerpoint/2010/main" val="1095538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10</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5" name="Picture 4" descr="Chart, line chart&#10;&#10;Description automatically generated">
            <a:extLst>
              <a:ext uri="{FF2B5EF4-FFF2-40B4-BE49-F238E27FC236}">
                <a16:creationId xmlns:a16="http://schemas.microsoft.com/office/drawing/2014/main" id="{333424D6-D2F4-4734-8EDE-5F51AE9D0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193" y="1830635"/>
            <a:ext cx="7649643" cy="3848637"/>
          </a:xfrm>
          <a:prstGeom prst="rect">
            <a:avLst/>
          </a:prstGeom>
        </p:spPr>
      </p:pic>
    </p:spTree>
    <p:extLst>
      <p:ext uri="{BB962C8B-B14F-4D97-AF65-F5344CB8AC3E}">
        <p14:creationId xmlns:p14="http://schemas.microsoft.com/office/powerpoint/2010/main" val="296622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11</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340768"/>
            <a:ext cx="8136904" cy="2308324"/>
          </a:xfrm>
          <a:prstGeom prst="rect">
            <a:avLst/>
          </a:prstGeom>
          <a:noFill/>
        </p:spPr>
        <p:txBody>
          <a:bodyPr wrap="square" rtlCol="0">
            <a:spAutoFit/>
          </a:bodyPr>
          <a:lstStyle/>
          <a:p>
            <a:r>
              <a:rPr lang="en-US" dirty="0"/>
              <a:t>As well as volatility being different through time (horizontal skew), it can also be different across strikes (vertical skew).</a:t>
            </a:r>
          </a:p>
          <a:p>
            <a:endParaRPr lang="en-US" dirty="0"/>
          </a:p>
          <a:p>
            <a:r>
              <a:rPr lang="en-US" dirty="0"/>
              <a:t>Generally, implied volatility is high for far OTM puts, because people are willing to pay more for “crash protection”.</a:t>
            </a:r>
          </a:p>
          <a:p>
            <a:endParaRPr lang="en-US" dirty="0"/>
          </a:p>
          <a:p>
            <a:r>
              <a:rPr lang="en-US" dirty="0"/>
              <a:t>This is especially true for the Russell 2000 index which tends to fall severely during market corrections.</a:t>
            </a:r>
            <a:endParaRPr lang="en-AU" dirty="0"/>
          </a:p>
        </p:txBody>
      </p:sp>
      <p:pic>
        <p:nvPicPr>
          <p:cNvPr id="13" name="Picture 2">
            <a:extLst>
              <a:ext uri="{FF2B5EF4-FFF2-40B4-BE49-F238E27FC236}">
                <a16:creationId xmlns:a16="http://schemas.microsoft.com/office/drawing/2014/main" id="{120F8D05-33C3-4FC5-80F4-E053479F7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55457"/>
            <a:ext cx="6610350" cy="316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817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12</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423432"/>
            <a:ext cx="8136904" cy="1477328"/>
          </a:xfrm>
          <a:prstGeom prst="rect">
            <a:avLst/>
          </a:prstGeom>
          <a:noFill/>
        </p:spPr>
        <p:txBody>
          <a:bodyPr wrap="square" rtlCol="0">
            <a:spAutoFit/>
          </a:bodyPr>
          <a:lstStyle/>
          <a:p>
            <a:r>
              <a:rPr lang="en-US" dirty="0"/>
              <a:t>OTM puts having high volatility is not always the case. Here we see TSLA volatility which is skewed to the upside.</a:t>
            </a:r>
          </a:p>
          <a:p>
            <a:endParaRPr lang="en-US" dirty="0"/>
          </a:p>
          <a:p>
            <a:r>
              <a:rPr lang="en-US" dirty="0"/>
              <a:t>This is because traders were aggressively buying OTM calls to try and profit from the rising stock price.</a:t>
            </a:r>
            <a:endParaRPr lang="en-AU" dirty="0"/>
          </a:p>
        </p:txBody>
      </p:sp>
      <p:pic>
        <p:nvPicPr>
          <p:cNvPr id="13" name="Picture 2">
            <a:extLst>
              <a:ext uri="{FF2B5EF4-FFF2-40B4-BE49-F238E27FC236}">
                <a16:creationId xmlns:a16="http://schemas.microsoft.com/office/drawing/2014/main" id="{AA43D46A-7D0B-42FF-95C1-50562CA36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537" y="2985308"/>
            <a:ext cx="6638925" cy="317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71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Image result for theory into practice">
            <a:extLst>
              <a:ext uri="{FF2B5EF4-FFF2-40B4-BE49-F238E27FC236}">
                <a16:creationId xmlns:a16="http://schemas.microsoft.com/office/drawing/2014/main" id="{6CC897C7-BE9F-4FA7-AB6A-BF1D2BF5BA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1916832"/>
            <a:ext cx="4010025"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704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14</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14679</TotalTime>
  <Words>1037</Words>
  <Application>Microsoft Office PowerPoint</Application>
  <PresentationFormat>On-screen Show (4:3)</PresentationFormat>
  <Paragraphs>116</Paragraphs>
  <Slides>14</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264</cp:revision>
  <dcterms:created xsi:type="dcterms:W3CDTF">2011-03-15T15:29:19Z</dcterms:created>
  <dcterms:modified xsi:type="dcterms:W3CDTF">2024-01-19T01:11:07Z</dcterms:modified>
</cp:coreProperties>
</file>