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5"/>
  </p:notesMasterIdLst>
  <p:handoutMasterIdLst>
    <p:handoutMasterId r:id="rId36"/>
  </p:handoutMasterIdLst>
  <p:sldIdLst>
    <p:sldId id="298" r:id="rId2"/>
    <p:sldId id="412" r:id="rId3"/>
    <p:sldId id="413" r:id="rId4"/>
    <p:sldId id="414" r:id="rId5"/>
    <p:sldId id="415" r:id="rId6"/>
    <p:sldId id="416" r:id="rId7"/>
    <p:sldId id="417" r:id="rId8"/>
    <p:sldId id="418" r:id="rId9"/>
    <p:sldId id="419" r:id="rId10"/>
    <p:sldId id="420" r:id="rId11"/>
    <p:sldId id="421" r:id="rId12"/>
    <p:sldId id="422" r:id="rId13"/>
    <p:sldId id="423" r:id="rId14"/>
    <p:sldId id="424" r:id="rId15"/>
    <p:sldId id="425" r:id="rId16"/>
    <p:sldId id="426" r:id="rId17"/>
    <p:sldId id="427" r:id="rId18"/>
    <p:sldId id="428" r:id="rId19"/>
    <p:sldId id="429" r:id="rId20"/>
    <p:sldId id="430" r:id="rId21"/>
    <p:sldId id="431" r:id="rId22"/>
    <p:sldId id="432" r:id="rId23"/>
    <p:sldId id="433" r:id="rId24"/>
    <p:sldId id="437" r:id="rId25"/>
    <p:sldId id="438" r:id="rId26"/>
    <p:sldId id="434" r:id="rId27"/>
    <p:sldId id="435" r:id="rId28"/>
    <p:sldId id="436" r:id="rId29"/>
    <p:sldId id="439" r:id="rId30"/>
    <p:sldId id="440" r:id="rId31"/>
    <p:sldId id="441" r:id="rId32"/>
    <p:sldId id="442" r:id="rId33"/>
    <p:sldId id="296" r:id="rId34"/>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10" d="100"/>
          <a:sy n="110" d="100"/>
        </p:scale>
        <p:origin x="1734" y="102"/>
      </p:cViewPr>
      <p:guideLst>
        <p:guide orient="horz" pos="2160"/>
        <p:guide pos="2880"/>
      </p:guideLst>
    </p:cSldViewPr>
  </p:slideViewPr>
  <p:outlineViewPr>
    <p:cViewPr>
      <p:scale>
        <a:sx n="33" d="100"/>
        <a:sy n="33" d="100"/>
      </p:scale>
      <p:origin x="0" y="-2700"/>
    </p:cViewPr>
  </p:outlineViewPr>
  <p:notesTextViewPr>
    <p:cViewPr>
      <p:scale>
        <a:sx n="100" d="100"/>
        <a:sy n="100" d="100"/>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400" u="none" dirty="0"/>
            <a:t>Trading Volatility</a:t>
          </a:r>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400" dirty="0"/>
            <a:t>Option Volatility Explained</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Why Is It Important</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234DAA7D-F9D2-4C68-AEEC-C7DD77C1C1F8}">
      <dgm:prSet phldrT="[Text]" custT="1"/>
      <dgm:spPr>
        <a:solidFill>
          <a:schemeClr val="accent6">
            <a:lumMod val="75000"/>
          </a:schemeClr>
        </a:solidFill>
      </dgm:spPr>
      <dgm:t>
        <a:bodyPr/>
        <a:lstStyle/>
        <a:p>
          <a:r>
            <a:rPr lang="en-US" sz="2400" dirty="0"/>
            <a:t>Delving In To The VIX</a:t>
          </a:r>
        </a:p>
      </dgm:t>
    </dgm:pt>
    <dgm:pt modelId="{96437E8D-74EF-49CC-8F8A-32C7DCFC0B07}" type="sibTrans" cxnId="{F5C48B0E-C6B2-4B70-8BE4-AA9EBDDD93C7}">
      <dgm:prSet/>
      <dgm:spPr/>
      <dgm:t>
        <a:bodyPr/>
        <a:lstStyle/>
        <a:p>
          <a:endParaRPr lang="en-US" sz="2400"/>
        </a:p>
      </dgm:t>
    </dgm:pt>
    <dgm:pt modelId="{AE96CB96-C369-47C7-A569-BF18E0782EF5}" type="parTrans" cxnId="{F5C48B0E-C6B2-4B70-8BE4-AA9EBDDD93C7}">
      <dgm:prSet/>
      <dgm:spPr/>
      <dgm:t>
        <a:bodyPr/>
        <a:lstStyle/>
        <a:p>
          <a:endParaRPr lang="en-US" sz="2400"/>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4"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4"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4"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DDED9AA-5E03-418D-8FA8-FD6EEDD6F0F0}" type="pres">
      <dgm:prSet presAssocID="{234DAA7D-F9D2-4C68-AEEC-C7DD77C1C1F8}" presName="parentText" presStyleLbl="node1" presStyleIdx="3" presStyleCnt="4" custLinFactNeighborX="-4725" custLinFactNeighborY="2419">
        <dgm:presLayoutVars>
          <dgm:chMax val="0"/>
          <dgm:bulletEnabled val="1"/>
        </dgm:presLayoutVars>
      </dgm:prSet>
      <dgm:spPr/>
    </dgm:pt>
  </dgm:ptLst>
  <dgm:cxnLst>
    <dgm:cxn modelId="{F5C48B0E-C6B2-4B70-8BE4-AA9EBDDD93C7}" srcId="{F1F4BC85-F9C4-430F-8290-8009138B838E}" destId="{234DAA7D-F9D2-4C68-AEEC-C7DD77C1C1F8}" srcOrd="3" destOrd="0" parTransId="{AE96CB96-C369-47C7-A569-BF18E0782EF5}" sibTransId="{96437E8D-74EF-49CC-8F8A-32C7DCFC0B07}"/>
    <dgm:cxn modelId="{90E0132F-711C-42A7-BC6B-E2FC74E61632}" type="presOf" srcId="{5A4A4377-2187-440C-9DB2-AFEA28BFE092}" destId="{63DAE072-D987-4CAE-9358-2A0A18783DEE}" srcOrd="0" destOrd="0" presId="urn:microsoft.com/office/officeart/2005/8/layout/vList2"/>
    <dgm:cxn modelId="{41126E43-B703-404D-9D75-2A4B445D3742}" type="presOf" srcId="{234DAA7D-F9D2-4C68-AEEC-C7DD77C1C1F8}" destId="{0DDED9AA-5E03-418D-8FA8-FD6EEDD6F0F0}"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48F314F1-085C-4BCE-AD79-9F5747852812}" type="presParOf" srcId="{C172E57C-5D27-48C3-A909-3DEF8A89FF3B}" destId="{0DDED9AA-5E03-418D-8FA8-FD6EEDD6F0F0}"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9116"/>
          <a:ext cx="6454596" cy="9172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Option Volatility Explained</a:t>
          </a:r>
        </a:p>
      </dsp:txBody>
      <dsp:txXfrm>
        <a:off x="44778" y="63894"/>
        <a:ext cx="6365040" cy="827724"/>
      </dsp:txXfrm>
    </dsp:sp>
    <dsp:sp modelId="{DE487A8D-6A38-49FE-B3E3-69DCBFED3BAD}">
      <dsp:nvSpPr>
        <dsp:cNvPr id="0" name=""/>
        <dsp:cNvSpPr/>
      </dsp:nvSpPr>
      <dsp:spPr>
        <a:xfrm>
          <a:off x="0" y="1077516"/>
          <a:ext cx="6454596" cy="9172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Why Is It Important</a:t>
          </a:r>
        </a:p>
      </dsp:txBody>
      <dsp:txXfrm>
        <a:off x="44778" y="1122294"/>
        <a:ext cx="6365040" cy="827724"/>
      </dsp:txXfrm>
    </dsp:sp>
    <dsp:sp modelId="{862CB1D3-DC11-41BF-A771-6375D2EAEF87}">
      <dsp:nvSpPr>
        <dsp:cNvPr id="0" name=""/>
        <dsp:cNvSpPr/>
      </dsp:nvSpPr>
      <dsp:spPr>
        <a:xfrm>
          <a:off x="0" y="2135916"/>
          <a:ext cx="6454596" cy="969858"/>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Trading Volatility</a:t>
          </a:r>
        </a:p>
      </dsp:txBody>
      <dsp:txXfrm>
        <a:off x="47345" y="2183261"/>
        <a:ext cx="6359906" cy="875168"/>
      </dsp:txXfrm>
    </dsp:sp>
    <dsp:sp modelId="{0DDED9AA-5E03-418D-8FA8-FD6EEDD6F0F0}">
      <dsp:nvSpPr>
        <dsp:cNvPr id="0" name=""/>
        <dsp:cNvSpPr/>
      </dsp:nvSpPr>
      <dsp:spPr>
        <a:xfrm>
          <a:off x="0" y="3246894"/>
          <a:ext cx="6454596" cy="9172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Delving In To The VIX</a:t>
          </a:r>
        </a:p>
      </dsp:txBody>
      <dsp:txXfrm>
        <a:off x="44778" y="3291672"/>
        <a:ext cx="6365040" cy="8277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9/26/2017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68ADE06C-63EC-4819-8A4F-603833F4501E}" type="slidenum">
              <a:rPr lang="sk-SK" altLang="en-US"/>
              <a:pPr algn="r" eaLnBrk="1" hangingPunct="1">
                <a:spcBef>
                  <a:spcPct val="0"/>
                </a:spcBef>
              </a:pPr>
              <a:t>3</a:t>
            </a:fld>
            <a:endParaRPr lang="sk-SK"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8521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4</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9300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5</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0582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6</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7168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7</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6887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8</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317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9</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3136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10</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5458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11</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5240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12</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8304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13</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2251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14</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3929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15</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9921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16</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0916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17</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7854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18</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6758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19</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8398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20</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4955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21</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6221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22</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2593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23</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3750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24</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7826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25</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5686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26</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153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27</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1857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28</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0206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29</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7101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30</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9509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31</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918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2751854-5BAB-4DF5-B27E-58B1635D16E3}" type="slidenum">
              <a:rPr lang="sk-SK" altLang="en-US"/>
              <a:pPr algn="r" eaLnBrk="1" hangingPunct="1">
                <a:spcBef>
                  <a:spcPct val="0"/>
                </a:spcBef>
              </a:pPr>
              <a:t>32</a:t>
            </a:fld>
            <a:endParaRPr lang="sk-SK"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4117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33</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www.optionstradingiq.com/wp-content/uploads/2011/11/Volatility-Trading.p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130506" y="3725803"/>
            <a:ext cx="901349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VOLATILITY TRADING DOMINATION</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513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2017.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a:p>
          <a:p>
            <a:pPr algn="just">
              <a:buFontTx/>
              <a:buNone/>
            </a:pPr>
            <a:r>
              <a:rPr lang="en-US" altLang="en-US" sz="1200"/>
              <a:t>Any information contained in this presentation is for </a:t>
            </a:r>
            <a:r>
              <a:rPr lang="en-US" altLang="en-US" sz="1200" b="1" u="sng"/>
              <a:t>educational purposes only</a:t>
            </a:r>
            <a:r>
              <a:rPr lang="en-US" altLang="en-US" sz="1200"/>
              <a:t>. Neither IQ Financial Services, LLC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IQ Financial Services, LLC or Gavin McMaster of any particular security, transaction or investment.</a:t>
            </a:r>
          </a:p>
          <a:p>
            <a:pPr>
              <a:buFontTx/>
              <a:buNone/>
            </a:pPr>
            <a:endParaRPr lang="en-US" altLang="en-US" sz="1200"/>
          </a:p>
          <a:p>
            <a:pPr algn="just">
              <a:buFontTx/>
              <a:buNone/>
            </a:pPr>
            <a:r>
              <a:rPr lang="en-US" altLang="en-US" sz="1200"/>
              <a:t>Any trades and / or results covered in this presentation may or may not be live trades.</a:t>
            </a:r>
          </a:p>
          <a:p>
            <a:pPr algn="just">
              <a:buFontTx/>
              <a:buNone/>
            </a:pPr>
            <a:endParaRPr lang="en-US" altLang="en-US" sz="1200"/>
          </a:p>
          <a:p>
            <a:pPr algn="just">
              <a:buFontTx/>
              <a:buNone/>
            </a:pPr>
            <a:r>
              <a:rPr lang="en-US" altLang="en-US" sz="120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200"/>
          </a:p>
          <a:p>
            <a:pPr algn="just">
              <a:buFontTx/>
              <a:buNone/>
            </a:pPr>
            <a:r>
              <a:rPr lang="en-US" altLang="en-US" sz="120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200"/>
          </a:p>
          <a:p>
            <a:pPr algn="just">
              <a:buFontTx/>
              <a:buNone/>
            </a:pPr>
            <a:endParaRPr lang="en-US" altLang="en-US" sz="1200"/>
          </a:p>
          <a:p>
            <a:pPr algn="just">
              <a:buFontTx/>
              <a:buNone/>
            </a:pPr>
            <a:r>
              <a:rPr lang="en-US" altLang="en-US" sz="120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200" u="sng">
                <a:hlinkClick r:id="rId3"/>
              </a:rPr>
              <a:t>www.optionstradingiq.com/risks</a:t>
            </a:r>
            <a:endParaRPr lang="en-US" altLang="en-US" sz="1200"/>
          </a:p>
        </p:txBody>
      </p:sp>
      <p:sp>
        <p:nvSpPr>
          <p:cNvPr id="5128" name="Rectangle 13"/>
          <p:cNvSpPr>
            <a:spLocks noChangeArrowheads="1"/>
          </p:cNvSpPr>
          <p:nvPr/>
        </p:nvSpPr>
        <p:spPr bwMode="auto">
          <a:xfrm>
            <a:off x="2770188" y="6381750"/>
            <a:ext cx="339248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2017. Options Trading IQ. All Rights reserved.</a:t>
            </a:r>
          </a:p>
        </p:txBody>
      </p:sp>
      <p:pic>
        <p:nvPicPr>
          <p:cNvPr id="5129" name="Picture 9" descr="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994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3994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3994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Diagram 11"/>
          <p:cNvGraphicFramePr/>
          <p:nvPr>
            <p:extLst/>
          </p:nvPr>
        </p:nvGraphicFramePr>
        <p:xfrm>
          <a:off x="341492" y="1781518"/>
          <a:ext cx="6454596"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14"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sp>
        <p:nvSpPr>
          <p:cNvPr id="10" name="TextBox 9"/>
          <p:cNvSpPr txBox="1"/>
          <p:nvPr/>
        </p:nvSpPr>
        <p:spPr>
          <a:xfrm>
            <a:off x="250825" y="908050"/>
            <a:ext cx="8569325" cy="64633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OUTLINE</a:t>
            </a:r>
            <a:endParaRPr lang="en-US" dirty="0"/>
          </a:p>
        </p:txBody>
      </p:sp>
    </p:spTree>
    <p:extLst>
      <p:ext uri="{BB962C8B-B14F-4D97-AF65-F5344CB8AC3E}">
        <p14:creationId xmlns:p14="http://schemas.microsoft.com/office/powerpoint/2010/main" val="207188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4</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OPTION VOLATILITY EXPLAINED</a:t>
            </a:r>
            <a:endParaRPr lang="en-US" dirty="0"/>
          </a:p>
        </p:txBody>
      </p:sp>
      <p:sp>
        <p:nvSpPr>
          <p:cNvPr id="11" name="TextBox 10"/>
          <p:cNvSpPr txBox="1">
            <a:spLocks noChangeArrowheads="1"/>
          </p:cNvSpPr>
          <p:nvPr/>
        </p:nvSpPr>
        <p:spPr bwMode="auto">
          <a:xfrm>
            <a:off x="323528" y="1746251"/>
            <a:ext cx="8712200"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Option volatility is a key concept for option traders and even if you are a beginner, you should try to have at least a basic understanding. </a:t>
            </a:r>
          </a:p>
          <a:p>
            <a:pPr>
              <a:buNone/>
            </a:pPr>
            <a:endParaRPr lang="en-US" sz="1500" dirty="0"/>
          </a:p>
          <a:p>
            <a:pPr>
              <a:buNone/>
            </a:pPr>
            <a:r>
              <a:rPr lang="en-US" sz="2000" dirty="0"/>
              <a:t>Option volatility is reflected by the Greek symbol Vega, which represents an options sensitivity to changes in implied volatility.</a:t>
            </a:r>
          </a:p>
          <a:p>
            <a:pPr>
              <a:buNone/>
            </a:pPr>
            <a:endParaRPr lang="en-US" sz="1500" dirty="0"/>
          </a:p>
          <a:p>
            <a:pPr>
              <a:buNone/>
            </a:pPr>
            <a:r>
              <a:rPr lang="en-US" sz="2000" dirty="0"/>
              <a:t>All else being equal (no movement in share price, interest rates and no passage of time), option prices will increase if there is an increase in volatility and decrease if there is a decrease in volatility. </a:t>
            </a:r>
          </a:p>
          <a:p>
            <a:pPr>
              <a:buNone/>
            </a:pPr>
            <a:endParaRPr lang="en-US" sz="1500" dirty="0"/>
          </a:p>
          <a:p>
            <a:pPr>
              <a:buNone/>
            </a:pPr>
            <a:r>
              <a:rPr lang="en-US" sz="2000" dirty="0"/>
              <a:t>Therefore, it stands to reason that buyers of options (those that are long either calls or puts), will benefit from increased volatility and sellers will benefit from decreased volatility. </a:t>
            </a:r>
            <a:endParaRPr lang="en-AU" sz="2000" dirty="0"/>
          </a:p>
          <a:p>
            <a:pPr>
              <a:buNone/>
            </a:pPr>
            <a:endParaRPr lang="en-AU" sz="2000" dirty="0"/>
          </a:p>
        </p:txBody>
      </p:sp>
    </p:spTree>
    <p:extLst>
      <p:ext uri="{BB962C8B-B14F-4D97-AF65-F5344CB8AC3E}">
        <p14:creationId xmlns:p14="http://schemas.microsoft.com/office/powerpoint/2010/main" val="1791524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5</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OPTION VOLATILITY EXPLAINED</a:t>
            </a:r>
            <a:endParaRPr lang="en-US" dirty="0"/>
          </a:p>
        </p:txBody>
      </p:sp>
      <p:sp>
        <p:nvSpPr>
          <p:cNvPr id="11" name="TextBox 10"/>
          <p:cNvSpPr txBox="1">
            <a:spLocks noChangeArrowheads="1"/>
          </p:cNvSpPr>
          <p:nvPr/>
        </p:nvSpPr>
        <p:spPr bwMode="auto">
          <a:xfrm>
            <a:off x="215900" y="2100034"/>
            <a:ext cx="8712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AU" sz="2000" dirty="0"/>
              <a:t>Here is a theoretical example to demonstrate the concept:</a:t>
            </a:r>
            <a:endParaRPr lang="en-US" sz="2000" dirty="0"/>
          </a:p>
          <a:p>
            <a:pPr>
              <a:buNone/>
            </a:pPr>
            <a:endParaRPr lang="en-US" sz="2000" dirty="0"/>
          </a:p>
          <a:p>
            <a:pPr>
              <a:buNone/>
            </a:pPr>
            <a:r>
              <a:rPr lang="en-US" sz="2000" dirty="0"/>
              <a:t>Let's look at a stock priced at $50. Consider a 6-month call option with a strike price of $50:</a:t>
            </a:r>
            <a:endParaRPr lang="en-AU" sz="2000" dirty="0"/>
          </a:p>
          <a:p>
            <a:pPr>
              <a:buNone/>
            </a:pPr>
            <a:endParaRPr lang="en-US" sz="2000" dirty="0"/>
          </a:p>
          <a:p>
            <a:pPr>
              <a:buNone/>
            </a:pPr>
            <a:r>
              <a:rPr lang="en-US" sz="2000" b="1" dirty="0"/>
              <a:t>If implied volatility is 90, the option price is $12.50</a:t>
            </a:r>
          </a:p>
          <a:p>
            <a:pPr>
              <a:buNone/>
            </a:pPr>
            <a:br>
              <a:rPr lang="en-US" sz="1000" b="1" dirty="0"/>
            </a:br>
            <a:r>
              <a:rPr lang="en-US" sz="2000" b="1" dirty="0"/>
              <a:t>If implied volatility is 50, the option price is $7.25</a:t>
            </a:r>
            <a:br>
              <a:rPr lang="en-US" sz="2000" b="1" dirty="0"/>
            </a:br>
            <a:endParaRPr lang="en-US" sz="800" b="1" dirty="0"/>
          </a:p>
          <a:p>
            <a:pPr>
              <a:buNone/>
            </a:pPr>
            <a:r>
              <a:rPr lang="en-US" sz="2000" b="1" dirty="0"/>
              <a:t>If implied volatility is 30, the option price is $4.50</a:t>
            </a:r>
            <a:endParaRPr lang="en-AU" sz="2000" b="1" dirty="0"/>
          </a:p>
        </p:txBody>
      </p:sp>
    </p:spTree>
    <p:extLst>
      <p:ext uri="{BB962C8B-B14F-4D97-AF65-F5344CB8AC3E}">
        <p14:creationId xmlns:p14="http://schemas.microsoft.com/office/powerpoint/2010/main" val="2675198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6</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83010" y="804863"/>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PRACTICAL EXAMPLE</a:t>
            </a:r>
            <a:endParaRPr lang="en-US" dirty="0"/>
          </a:p>
        </p:txBody>
      </p:sp>
      <p:sp>
        <p:nvSpPr>
          <p:cNvPr id="11" name="TextBox 10"/>
          <p:cNvSpPr txBox="1">
            <a:spLocks noChangeArrowheads="1"/>
          </p:cNvSpPr>
          <p:nvPr/>
        </p:nvSpPr>
        <p:spPr bwMode="auto">
          <a:xfrm>
            <a:off x="350962" y="1547452"/>
            <a:ext cx="8712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Below we have an SPY Long Straddle. The purple line indicates P&amp;L if volatility rises 15% and the green line is if volatility drops 15%.</a:t>
            </a:r>
          </a:p>
        </p:txBody>
      </p:sp>
      <p:pic>
        <p:nvPicPr>
          <p:cNvPr id="3" name="Picture 2">
            <a:extLst>
              <a:ext uri="{FF2B5EF4-FFF2-40B4-BE49-F238E27FC236}">
                <a16:creationId xmlns:a16="http://schemas.microsoft.com/office/drawing/2014/main" id="{8275855A-D854-4E15-88B9-5D1A0AC76614}"/>
              </a:ext>
            </a:extLst>
          </p:cNvPr>
          <p:cNvPicPr>
            <a:picLocks noChangeAspect="1"/>
          </p:cNvPicPr>
          <p:nvPr/>
        </p:nvPicPr>
        <p:blipFill>
          <a:blip r:embed="rId4"/>
          <a:stretch>
            <a:fillRect/>
          </a:stretch>
        </p:blipFill>
        <p:spPr>
          <a:xfrm>
            <a:off x="2167407" y="2327368"/>
            <a:ext cx="4722717" cy="4506186"/>
          </a:xfrm>
          <a:prstGeom prst="rect">
            <a:avLst/>
          </a:prstGeom>
        </p:spPr>
      </p:pic>
    </p:spTree>
    <p:extLst>
      <p:ext uri="{BB962C8B-B14F-4D97-AF65-F5344CB8AC3E}">
        <p14:creationId xmlns:p14="http://schemas.microsoft.com/office/powerpoint/2010/main" val="3799223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7</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83010" y="804863"/>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PRACTICAL EXAMPLE</a:t>
            </a:r>
            <a:endParaRPr lang="en-US" dirty="0"/>
          </a:p>
        </p:txBody>
      </p:sp>
      <p:sp>
        <p:nvSpPr>
          <p:cNvPr id="11" name="TextBox 10"/>
          <p:cNvSpPr txBox="1">
            <a:spLocks noChangeArrowheads="1"/>
          </p:cNvSpPr>
          <p:nvPr/>
        </p:nvSpPr>
        <p:spPr bwMode="auto">
          <a:xfrm>
            <a:off x="350962" y="1547452"/>
            <a:ext cx="8712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The opposite is true for the trader who has an SPY Short Straddle. The purple line indicates P&amp;L if volatility rises 15% and the green line is if volatility drops 15%.</a:t>
            </a:r>
          </a:p>
        </p:txBody>
      </p:sp>
      <p:pic>
        <p:nvPicPr>
          <p:cNvPr id="2" name="Picture 1">
            <a:extLst>
              <a:ext uri="{FF2B5EF4-FFF2-40B4-BE49-F238E27FC236}">
                <a16:creationId xmlns:a16="http://schemas.microsoft.com/office/drawing/2014/main" id="{C76525B0-6486-4743-8BA3-807062F8A543}"/>
              </a:ext>
            </a:extLst>
          </p:cNvPr>
          <p:cNvPicPr>
            <a:picLocks noChangeAspect="1"/>
          </p:cNvPicPr>
          <p:nvPr/>
        </p:nvPicPr>
        <p:blipFill>
          <a:blip r:embed="rId4"/>
          <a:stretch>
            <a:fillRect/>
          </a:stretch>
        </p:blipFill>
        <p:spPr>
          <a:xfrm>
            <a:off x="2274338" y="2563115"/>
            <a:ext cx="4427375" cy="4294885"/>
          </a:xfrm>
          <a:prstGeom prst="rect">
            <a:avLst/>
          </a:prstGeom>
        </p:spPr>
      </p:pic>
    </p:spTree>
    <p:extLst>
      <p:ext uri="{BB962C8B-B14F-4D97-AF65-F5344CB8AC3E}">
        <p14:creationId xmlns:p14="http://schemas.microsoft.com/office/powerpoint/2010/main" val="4176079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8</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WHY IS IT IMPORTANT?</a:t>
            </a:r>
            <a:endParaRPr lang="en-US" dirty="0"/>
          </a:p>
        </p:txBody>
      </p:sp>
      <p:sp>
        <p:nvSpPr>
          <p:cNvPr id="11" name="TextBox 10"/>
          <p:cNvSpPr txBox="1">
            <a:spLocks noChangeArrowheads="1"/>
          </p:cNvSpPr>
          <p:nvPr/>
        </p:nvSpPr>
        <p:spPr bwMode="auto">
          <a:xfrm>
            <a:off x="358776" y="2514986"/>
            <a:ext cx="8712200"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One of the main reasons for needing to understand option volatility, is that it will allow you to evaluate whether options are cheap or expensive by comparing Implied Volatility (IV) to Historical Volatility (HV).</a:t>
            </a:r>
            <a:endParaRPr lang="en-AU" sz="2000" dirty="0"/>
          </a:p>
          <a:p>
            <a:pPr>
              <a:buNone/>
            </a:pPr>
            <a:endParaRPr lang="en-US" sz="2000" dirty="0"/>
          </a:p>
          <a:p>
            <a:pPr>
              <a:buNone/>
            </a:pPr>
            <a:r>
              <a:rPr lang="en-US" sz="2000" dirty="0"/>
              <a:t>Implied Volatility is an estimate of the volatility that will occur in the future (unknown). Historical volatility measure the level of volatility from the past (known).</a:t>
            </a:r>
          </a:p>
        </p:txBody>
      </p:sp>
    </p:spTree>
    <p:extLst>
      <p:ext uri="{BB962C8B-B14F-4D97-AF65-F5344CB8AC3E}">
        <p14:creationId xmlns:p14="http://schemas.microsoft.com/office/powerpoint/2010/main" val="3560144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9</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WHY IS IT IMPORTANT?</a:t>
            </a:r>
            <a:endParaRPr lang="en-US" dirty="0"/>
          </a:p>
        </p:txBody>
      </p:sp>
      <p:sp>
        <p:nvSpPr>
          <p:cNvPr id="11" name="TextBox 10"/>
          <p:cNvSpPr txBox="1">
            <a:spLocks noChangeArrowheads="1"/>
          </p:cNvSpPr>
          <p:nvPr/>
        </p:nvSpPr>
        <p:spPr bwMode="auto">
          <a:xfrm>
            <a:off x="323528" y="1746251"/>
            <a:ext cx="8712200" cy="259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Below is an example of the HV and IV for AAPL. You can see that at the time, AAPL’s HV was between 25-30% for the last 10-30 days and the current level of IV is around 35%. </a:t>
            </a:r>
          </a:p>
          <a:p>
            <a:pPr>
              <a:buNone/>
            </a:pPr>
            <a:endParaRPr lang="en-US" sz="600" dirty="0"/>
          </a:p>
          <a:p>
            <a:pPr>
              <a:buNone/>
            </a:pPr>
            <a:r>
              <a:rPr lang="en-US" sz="2000" dirty="0"/>
              <a:t>This shows that traders were expecting big moves in AAPL going forward. </a:t>
            </a:r>
          </a:p>
          <a:p>
            <a:pPr>
              <a:buNone/>
            </a:pPr>
            <a:endParaRPr lang="en-US" sz="600" dirty="0"/>
          </a:p>
          <a:p>
            <a:pPr>
              <a:buNone/>
            </a:pPr>
            <a:r>
              <a:rPr lang="en-US" sz="2000" dirty="0"/>
              <a:t>You can also see that the current levels of IV, are much closer to the 52 week high than the 52 week low. This indicates that this was potentially a good time to look at strategies that benefit from a fall in IV.</a:t>
            </a:r>
            <a:endParaRPr lang="en-AU" sz="200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804966"/>
            <a:ext cx="9144000" cy="1303734"/>
          </a:xfrm>
          <a:prstGeom prst="rect">
            <a:avLst/>
          </a:prstGeom>
        </p:spPr>
      </p:pic>
    </p:spTree>
    <p:extLst>
      <p:ext uri="{BB962C8B-B14F-4D97-AF65-F5344CB8AC3E}">
        <p14:creationId xmlns:p14="http://schemas.microsoft.com/office/powerpoint/2010/main" val="188299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10</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WHY IS IT IMPORTANT?</a:t>
            </a:r>
            <a:endParaRPr lang="en-US" sz="3600" dirty="0"/>
          </a:p>
        </p:txBody>
      </p:sp>
      <p:sp>
        <p:nvSpPr>
          <p:cNvPr id="11" name="TextBox 10"/>
          <p:cNvSpPr txBox="1">
            <a:spLocks noChangeArrowheads="1"/>
          </p:cNvSpPr>
          <p:nvPr/>
        </p:nvSpPr>
        <p:spPr bwMode="auto">
          <a:xfrm>
            <a:off x="323528" y="1666876"/>
            <a:ext cx="8712200" cy="286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1900" dirty="0"/>
              <a:t>Here is the same information shown graphically. You can see there was a huge spike in mid-October. This coincided with a 6% drop in AAPL stock price. </a:t>
            </a:r>
          </a:p>
          <a:p>
            <a:pPr>
              <a:buNone/>
            </a:pPr>
            <a:endParaRPr lang="en-US" sz="600" dirty="0"/>
          </a:p>
          <a:p>
            <a:pPr>
              <a:buNone/>
            </a:pPr>
            <a:r>
              <a:rPr lang="en-US" sz="1900" dirty="0"/>
              <a:t>Drops like this cause investors to become fearful and this heightened level of fear is a great chance for options traders to pick up extra premium via net selling strategies such as Iron Condors. </a:t>
            </a:r>
          </a:p>
          <a:p>
            <a:pPr>
              <a:buNone/>
            </a:pPr>
            <a:endParaRPr lang="en-US" sz="600" dirty="0"/>
          </a:p>
          <a:p>
            <a:pPr>
              <a:buNone/>
            </a:pPr>
            <a:r>
              <a:rPr lang="en-US" sz="1900" dirty="0"/>
              <a:t>Generally when you see IV spikes like this, they are short lived, but be aware that things can and do get worse, such as in 2008, so don’t just assume that volatility will return to normal levels within a few days or weeks.</a:t>
            </a:r>
            <a:endParaRPr lang="en-AU" sz="1900" dirty="0"/>
          </a:p>
        </p:txBody>
      </p:sp>
      <p:pic>
        <p:nvPicPr>
          <p:cNvPr id="12" name="Picture 11" descr="Volatility Trading">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2289016" y="4509120"/>
            <a:ext cx="4659248" cy="2348880"/>
          </a:xfrm>
          <a:prstGeom prst="rect">
            <a:avLst/>
          </a:prstGeom>
          <a:noFill/>
          <a:ln>
            <a:noFill/>
          </a:ln>
        </p:spPr>
      </p:pic>
    </p:spTree>
    <p:extLst>
      <p:ext uri="{BB962C8B-B14F-4D97-AF65-F5344CB8AC3E}">
        <p14:creationId xmlns:p14="http://schemas.microsoft.com/office/powerpoint/2010/main" val="1731292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11</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33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TRADING VOLATILITY</a:t>
            </a:r>
            <a:endParaRPr lang="en-US" dirty="0"/>
          </a:p>
        </p:txBody>
      </p:sp>
      <p:sp>
        <p:nvSpPr>
          <p:cNvPr id="11" name="TextBox 10"/>
          <p:cNvSpPr txBox="1">
            <a:spLocks noChangeArrowheads="1"/>
          </p:cNvSpPr>
          <p:nvPr/>
        </p:nvSpPr>
        <p:spPr bwMode="auto">
          <a:xfrm>
            <a:off x="323528" y="2276872"/>
            <a:ext cx="87122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Trading Volatility may sounds difficult at first, but when you break it down to 1 key factor, it becomes much easier:</a:t>
            </a:r>
          </a:p>
          <a:p>
            <a:pPr>
              <a:buNone/>
            </a:pPr>
            <a:endParaRPr lang="en-US" sz="2000" dirty="0"/>
          </a:p>
          <a:p>
            <a:pPr>
              <a:buNone/>
            </a:pPr>
            <a:r>
              <a:rPr lang="en-US" sz="2000" b="1" dirty="0">
                <a:highlight>
                  <a:srgbClr val="FFFF00"/>
                </a:highlight>
              </a:rPr>
              <a:t>BUY LOW, SELL HIGH</a:t>
            </a:r>
          </a:p>
          <a:p>
            <a:pPr>
              <a:buNone/>
            </a:pPr>
            <a:endParaRPr lang="en-AU" sz="2000" b="1" dirty="0"/>
          </a:p>
          <a:p>
            <a:pPr>
              <a:buNone/>
            </a:pPr>
            <a:r>
              <a:rPr lang="en-AU" sz="2000" dirty="0"/>
              <a:t>You want to be long volatility (positive Vega) when </a:t>
            </a:r>
            <a:r>
              <a:rPr lang="en-AU" sz="2000" u="sng" dirty="0"/>
              <a:t>implied</a:t>
            </a:r>
            <a:r>
              <a:rPr lang="en-AU" sz="2000" dirty="0"/>
              <a:t> volatility is low and you want to be short volatility (negative Vega) when </a:t>
            </a:r>
            <a:r>
              <a:rPr lang="en-AU" sz="2000" u="sng" dirty="0"/>
              <a:t>implied</a:t>
            </a:r>
            <a:r>
              <a:rPr lang="en-AU" sz="2000" dirty="0"/>
              <a:t> volatility is high.</a:t>
            </a:r>
          </a:p>
        </p:txBody>
      </p:sp>
    </p:spTree>
    <p:extLst>
      <p:ext uri="{BB962C8B-B14F-4D97-AF65-F5344CB8AC3E}">
        <p14:creationId xmlns:p14="http://schemas.microsoft.com/office/powerpoint/2010/main" val="434571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12</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33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TRADING VOLATILITY</a:t>
            </a:r>
            <a:endParaRPr lang="en-US" dirty="0"/>
          </a:p>
        </p:txBody>
      </p:sp>
      <p:sp>
        <p:nvSpPr>
          <p:cNvPr id="11" name="TextBox 10"/>
          <p:cNvSpPr txBox="1">
            <a:spLocks noChangeArrowheads="1"/>
          </p:cNvSpPr>
          <p:nvPr/>
        </p:nvSpPr>
        <p:spPr bwMode="auto">
          <a:xfrm>
            <a:off x="215900" y="1789727"/>
            <a:ext cx="8712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Traders can set up rules for trade allocation based on Volatility levels. The below allocations, skew trading strategies towards short volatility strategies when volatility is high and long volatility strategies when volatility is low.</a:t>
            </a:r>
          </a:p>
        </p:txBody>
      </p:sp>
      <p:pic>
        <p:nvPicPr>
          <p:cNvPr id="2" name="Picture 1"/>
          <p:cNvPicPr>
            <a:picLocks noChangeAspect="1"/>
          </p:cNvPicPr>
          <p:nvPr/>
        </p:nvPicPr>
        <p:blipFill>
          <a:blip r:embed="rId4"/>
          <a:stretch>
            <a:fillRect/>
          </a:stretch>
        </p:blipFill>
        <p:spPr>
          <a:xfrm>
            <a:off x="2009775" y="2841104"/>
            <a:ext cx="5124450" cy="3990975"/>
          </a:xfrm>
          <a:prstGeom prst="rect">
            <a:avLst/>
          </a:prstGeom>
        </p:spPr>
      </p:pic>
    </p:spTree>
    <p:extLst>
      <p:ext uri="{BB962C8B-B14F-4D97-AF65-F5344CB8AC3E}">
        <p14:creationId xmlns:p14="http://schemas.microsoft.com/office/powerpoint/2010/main" val="35718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13</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VOLATILITY SKEW</a:t>
            </a:r>
            <a:endParaRPr lang="en-US" dirty="0"/>
          </a:p>
        </p:txBody>
      </p:sp>
      <p:sp>
        <p:nvSpPr>
          <p:cNvPr id="11" name="TextBox 10"/>
          <p:cNvSpPr txBox="1">
            <a:spLocks noChangeArrowheads="1"/>
          </p:cNvSpPr>
          <p:nvPr/>
        </p:nvSpPr>
        <p:spPr bwMode="auto">
          <a:xfrm>
            <a:off x="251520" y="2348880"/>
            <a:ext cx="87122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Not all volatility is created equal. Each option strike has its own implied volatility.</a:t>
            </a:r>
          </a:p>
          <a:p>
            <a:pPr>
              <a:buNone/>
            </a:pPr>
            <a:endParaRPr lang="en-US" sz="2000" dirty="0"/>
          </a:p>
          <a:p>
            <a:pPr>
              <a:buNone/>
            </a:pPr>
            <a:r>
              <a:rPr lang="en-US" sz="2000" dirty="0"/>
              <a:t>Volatility skew can occur across different strikes within the same expiry month.</a:t>
            </a:r>
          </a:p>
          <a:p>
            <a:pPr>
              <a:buNone/>
            </a:pPr>
            <a:endParaRPr lang="en-US" sz="2000" dirty="0"/>
          </a:p>
          <a:p>
            <a:pPr>
              <a:buNone/>
            </a:pPr>
            <a:r>
              <a:rPr lang="en-US" sz="2000" dirty="0"/>
              <a:t>It can also occur on options with the same strike price, but different expiry months.</a:t>
            </a:r>
          </a:p>
        </p:txBody>
      </p:sp>
    </p:spTree>
    <p:extLst>
      <p:ext uri="{BB962C8B-B14F-4D97-AF65-F5344CB8AC3E}">
        <p14:creationId xmlns:p14="http://schemas.microsoft.com/office/powerpoint/2010/main" val="3538441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14</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VOLATILITY SKEW</a:t>
            </a:r>
            <a:endParaRPr lang="en-US" dirty="0"/>
          </a:p>
        </p:txBody>
      </p:sp>
      <p:sp>
        <p:nvSpPr>
          <p:cNvPr id="11" name="TextBox 10"/>
          <p:cNvSpPr txBox="1">
            <a:spLocks noChangeArrowheads="1"/>
          </p:cNvSpPr>
          <p:nvPr/>
        </p:nvSpPr>
        <p:spPr bwMode="auto">
          <a:xfrm>
            <a:off x="215900" y="1667843"/>
            <a:ext cx="8712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Here we’re looking at AMZN volatility. The IV for the stock is 33.9%, but the IV for the individual strikes within the Nov 18</a:t>
            </a:r>
            <a:r>
              <a:rPr lang="en-US" sz="2000" baseline="30000" dirty="0"/>
              <a:t>th</a:t>
            </a:r>
            <a:r>
              <a:rPr lang="en-US" sz="2000" dirty="0"/>
              <a:t>, 2016 expiry month vary from 29.2% to 40%.</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531" y="2637052"/>
            <a:ext cx="7784938" cy="4220948"/>
          </a:xfrm>
          <a:prstGeom prst="rect">
            <a:avLst/>
          </a:prstGeom>
        </p:spPr>
      </p:pic>
    </p:spTree>
    <p:extLst>
      <p:ext uri="{BB962C8B-B14F-4D97-AF65-F5344CB8AC3E}">
        <p14:creationId xmlns:p14="http://schemas.microsoft.com/office/powerpoint/2010/main" val="601563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15</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VOLATILITY SKEW</a:t>
            </a:r>
            <a:endParaRPr lang="en-US" dirty="0"/>
          </a:p>
        </p:txBody>
      </p:sp>
      <p:sp>
        <p:nvSpPr>
          <p:cNvPr id="11" name="TextBox 10"/>
          <p:cNvSpPr txBox="1">
            <a:spLocks noChangeArrowheads="1"/>
          </p:cNvSpPr>
          <p:nvPr/>
        </p:nvSpPr>
        <p:spPr bwMode="auto">
          <a:xfrm>
            <a:off x="215900" y="1949705"/>
            <a:ext cx="8712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Here is the IV Skew for the puts shown graphically. </a:t>
            </a:r>
          </a:p>
        </p:txBody>
      </p:sp>
      <p:pic>
        <p:nvPicPr>
          <p:cNvPr id="3" name="Picture 2"/>
          <p:cNvPicPr>
            <a:picLocks noChangeAspect="1"/>
          </p:cNvPicPr>
          <p:nvPr/>
        </p:nvPicPr>
        <p:blipFill>
          <a:blip r:embed="rId4"/>
          <a:stretch>
            <a:fillRect/>
          </a:stretch>
        </p:blipFill>
        <p:spPr>
          <a:xfrm>
            <a:off x="2202656" y="2870044"/>
            <a:ext cx="4676775" cy="2867025"/>
          </a:xfrm>
          <a:prstGeom prst="rect">
            <a:avLst/>
          </a:prstGeom>
        </p:spPr>
      </p:pic>
    </p:spTree>
    <p:extLst>
      <p:ext uri="{BB962C8B-B14F-4D97-AF65-F5344CB8AC3E}">
        <p14:creationId xmlns:p14="http://schemas.microsoft.com/office/powerpoint/2010/main" val="1367911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16</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95288" y="908050"/>
            <a:ext cx="8291512"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3600" b="1" dirty="0"/>
              <a:t>VOLATILITY SKEW</a:t>
            </a:r>
            <a:endParaRPr lang="en-US" dirty="0"/>
          </a:p>
        </p:txBody>
      </p:sp>
      <p:sp>
        <p:nvSpPr>
          <p:cNvPr id="11" name="TextBox 10"/>
          <p:cNvSpPr txBox="1">
            <a:spLocks noChangeArrowheads="1"/>
          </p:cNvSpPr>
          <p:nvPr/>
        </p:nvSpPr>
        <p:spPr bwMode="auto">
          <a:xfrm>
            <a:off x="215900" y="1796048"/>
            <a:ext cx="87122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Volatility skew also occurs through different expiry months. Looking again at Amazon, these at-the-money strikes have vastly different implied volatility. </a:t>
            </a:r>
          </a:p>
          <a:p>
            <a:pPr>
              <a:buNone/>
            </a:pPr>
            <a:endParaRPr lang="en-US" sz="2000" dirty="0"/>
          </a:p>
          <a:p>
            <a:pPr>
              <a:buNone/>
            </a:pPr>
            <a:r>
              <a:rPr lang="en-US" sz="2000" dirty="0"/>
              <a:t>Why is that?</a:t>
            </a:r>
          </a:p>
          <a:p>
            <a:pPr>
              <a:buNone/>
            </a:pPr>
            <a:endParaRPr lang="en-US" sz="2000" dirty="0"/>
          </a:p>
          <a:p>
            <a:pPr>
              <a:buNone/>
            </a:pPr>
            <a:r>
              <a:rPr lang="en-US" sz="2000" dirty="0"/>
              <a:t>Amazon’s earnings date is October 27</a:t>
            </a:r>
            <a:r>
              <a:rPr lang="en-US" sz="2000" baseline="30000" dirty="0"/>
              <a:t>th</a:t>
            </a:r>
            <a:r>
              <a:rPr lang="en-US" sz="2000" dirty="0"/>
              <a:t>.</a:t>
            </a:r>
          </a:p>
        </p:txBody>
      </p:sp>
      <p:pic>
        <p:nvPicPr>
          <p:cNvPr id="2" name="Picture 1"/>
          <p:cNvPicPr>
            <a:picLocks noChangeAspect="1"/>
          </p:cNvPicPr>
          <p:nvPr/>
        </p:nvPicPr>
        <p:blipFill>
          <a:blip r:embed="rId4"/>
          <a:stretch>
            <a:fillRect/>
          </a:stretch>
        </p:blipFill>
        <p:spPr>
          <a:xfrm>
            <a:off x="323528" y="4476254"/>
            <a:ext cx="8220075" cy="1162050"/>
          </a:xfrm>
          <a:prstGeom prst="rect">
            <a:avLst/>
          </a:prstGeom>
        </p:spPr>
      </p:pic>
    </p:spTree>
    <p:extLst>
      <p:ext uri="{BB962C8B-B14F-4D97-AF65-F5344CB8AC3E}">
        <p14:creationId xmlns:p14="http://schemas.microsoft.com/office/powerpoint/2010/main" val="270195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anim calcmode="lin" valueType="num">
                                      <p:cBhvr additive="base">
                                        <p:cTn id="11"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 calcmode="lin" valueType="num">
                                      <p:cBhvr additive="base">
                                        <p:cTn id="23"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17</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VIX DERIVATIVES</a:t>
            </a:r>
            <a:endParaRPr lang="en-US" dirty="0"/>
          </a:p>
        </p:txBody>
      </p:sp>
      <p:sp>
        <p:nvSpPr>
          <p:cNvPr id="11" name="TextBox 10"/>
          <p:cNvSpPr txBox="1">
            <a:spLocks noChangeArrowheads="1"/>
          </p:cNvSpPr>
          <p:nvPr/>
        </p:nvSpPr>
        <p:spPr bwMode="auto">
          <a:xfrm>
            <a:off x="215900" y="1742674"/>
            <a:ext cx="8712200" cy="430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We cannot trade the VIX directly, but there are a number of derivatives available to investors, some better than others.  One of the issues with VIX derivatives is that none of them can track the VIX index exactly.  They can’t track the exact performance of the VIX because they only allow investors to bet on the future value of the VIX rather than its current value.  Here is a list of some of the major VIX related products that are now available for trading:</a:t>
            </a:r>
          </a:p>
          <a:p>
            <a:pPr>
              <a:buNone/>
            </a:pPr>
            <a:endParaRPr lang="en-AU" sz="800" dirty="0"/>
          </a:p>
          <a:p>
            <a:pPr>
              <a:buNone/>
            </a:pPr>
            <a:r>
              <a:rPr lang="en-US" sz="2000" dirty="0"/>
              <a:t>VXX – </a:t>
            </a:r>
            <a:r>
              <a:rPr lang="en-US" sz="2000" dirty="0" err="1"/>
              <a:t>iPath</a:t>
            </a:r>
            <a:r>
              <a:rPr lang="en-US" sz="2000" dirty="0"/>
              <a:t> S&amp;P 500 VIX Short Term Futures TM ETN</a:t>
            </a:r>
            <a:endParaRPr lang="en-AU" sz="2000" dirty="0"/>
          </a:p>
          <a:p>
            <a:pPr>
              <a:buNone/>
            </a:pPr>
            <a:r>
              <a:rPr lang="en-US" sz="2000" dirty="0"/>
              <a:t>VXZ – </a:t>
            </a:r>
            <a:r>
              <a:rPr lang="en-US" sz="2000" dirty="0" err="1"/>
              <a:t>iPath</a:t>
            </a:r>
            <a:r>
              <a:rPr lang="en-US" sz="2000" dirty="0"/>
              <a:t> S&amp;P 500 VIX Mid-Term Futures ETN</a:t>
            </a:r>
            <a:endParaRPr lang="en-AU" sz="2000" dirty="0"/>
          </a:p>
          <a:p>
            <a:pPr>
              <a:buNone/>
            </a:pPr>
            <a:r>
              <a:rPr lang="en-US" sz="2000" dirty="0"/>
              <a:t>TVIX – </a:t>
            </a:r>
            <a:r>
              <a:rPr lang="en-US" sz="2000" dirty="0" err="1"/>
              <a:t>VelocityShares</a:t>
            </a:r>
            <a:r>
              <a:rPr lang="en-US" sz="2000" dirty="0"/>
              <a:t> Daily 2x VIX Short Term ETN</a:t>
            </a:r>
            <a:endParaRPr lang="en-AU" sz="2000" dirty="0"/>
          </a:p>
          <a:p>
            <a:pPr>
              <a:buNone/>
            </a:pPr>
            <a:r>
              <a:rPr lang="en-US" sz="2000" dirty="0"/>
              <a:t>XIV - </a:t>
            </a:r>
            <a:r>
              <a:rPr lang="en-US" sz="2000" dirty="0" err="1"/>
              <a:t>VelocityShares</a:t>
            </a:r>
            <a:r>
              <a:rPr lang="en-US" sz="2000" dirty="0"/>
              <a:t> Daily Inverse VIX Short Term ETN</a:t>
            </a:r>
            <a:endParaRPr lang="en-AU" sz="2000" dirty="0"/>
          </a:p>
          <a:p>
            <a:pPr>
              <a:buNone/>
            </a:pPr>
            <a:r>
              <a:rPr lang="en-AU" sz="2000" dirty="0"/>
              <a:t>UVXY – </a:t>
            </a:r>
            <a:r>
              <a:rPr lang="en-AU" sz="2000" dirty="0" err="1"/>
              <a:t>ProShares</a:t>
            </a:r>
            <a:r>
              <a:rPr lang="en-AU" sz="2000" dirty="0"/>
              <a:t> Trust </a:t>
            </a:r>
            <a:r>
              <a:rPr lang="en-AU" sz="2000" dirty="0" err="1"/>
              <a:t>Ulta</a:t>
            </a:r>
            <a:r>
              <a:rPr lang="en-AU" sz="2000" dirty="0"/>
              <a:t> VIX Short-Term Futures ETF</a:t>
            </a:r>
          </a:p>
          <a:p>
            <a:pPr>
              <a:buNone/>
            </a:pPr>
            <a:r>
              <a:rPr lang="en-AU" sz="2000" dirty="0"/>
              <a:t>SVXY – </a:t>
            </a:r>
            <a:r>
              <a:rPr lang="en-AU" sz="2000" dirty="0" err="1"/>
              <a:t>ProShares</a:t>
            </a:r>
            <a:r>
              <a:rPr lang="en-AU" sz="2000" dirty="0"/>
              <a:t> Short VIX Short-Term Futures ETF</a:t>
            </a:r>
          </a:p>
        </p:txBody>
      </p:sp>
    </p:spTree>
    <p:extLst>
      <p:ext uri="{BB962C8B-B14F-4D97-AF65-F5344CB8AC3E}">
        <p14:creationId xmlns:p14="http://schemas.microsoft.com/office/powerpoint/2010/main" val="346779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18</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VIX DERIVATIVES</a:t>
            </a:r>
            <a:endParaRPr lang="en-US" dirty="0"/>
          </a:p>
        </p:txBody>
      </p:sp>
      <p:sp>
        <p:nvSpPr>
          <p:cNvPr id="11" name="TextBox 10"/>
          <p:cNvSpPr txBox="1">
            <a:spLocks noChangeArrowheads="1"/>
          </p:cNvSpPr>
          <p:nvPr/>
        </p:nvSpPr>
        <p:spPr bwMode="auto">
          <a:xfrm>
            <a:off x="215900" y="1742674"/>
            <a:ext cx="8712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Some of these VIX related products have been incredibly popular, with trading volumes going through the roof.  </a:t>
            </a:r>
          </a:p>
          <a:p>
            <a:pPr>
              <a:buNone/>
            </a:pPr>
            <a:endParaRPr lang="en-US" sz="2000" dirty="0"/>
          </a:p>
          <a:p>
            <a:pPr>
              <a:buNone/>
            </a:pPr>
            <a:r>
              <a:rPr lang="en-US" sz="2000" dirty="0"/>
              <a:t>However, despite the increase in volume, the general public’s understanding of these VIX derivatives seems to be minor at best at non-existent at worst.  </a:t>
            </a:r>
          </a:p>
          <a:p>
            <a:pPr>
              <a:buNone/>
            </a:pPr>
            <a:endParaRPr lang="en-US" sz="2000" dirty="0"/>
          </a:p>
          <a:p>
            <a:pPr>
              <a:buNone/>
            </a:pPr>
            <a:r>
              <a:rPr lang="en-US" sz="2000" dirty="0"/>
              <a:t>To paraphrase a popular Warren Buffet quote, “only invest in things you understand”.</a:t>
            </a:r>
          </a:p>
          <a:p>
            <a:pPr>
              <a:buNone/>
            </a:pPr>
            <a:endParaRPr lang="en-US" sz="2000" dirty="0"/>
          </a:p>
          <a:p>
            <a:pPr>
              <a:buNone/>
            </a:pPr>
            <a:r>
              <a:rPr lang="en-AU" sz="2000" dirty="0"/>
              <a:t>Don’t ask me why but some people love to buy and hold VXX hoping to profit from a volatility spike.</a:t>
            </a:r>
          </a:p>
        </p:txBody>
      </p:sp>
    </p:spTree>
    <p:extLst>
      <p:ext uri="{BB962C8B-B14F-4D97-AF65-F5344CB8AC3E}">
        <p14:creationId xmlns:p14="http://schemas.microsoft.com/office/powerpoint/2010/main" val="1071146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19</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7"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VIX DERIVATIVES</a:t>
            </a:r>
            <a:endParaRPr lang="en-US" dirty="0"/>
          </a:p>
        </p:txBody>
      </p:sp>
      <p:sp>
        <p:nvSpPr>
          <p:cNvPr id="11" name="TextBox 10"/>
          <p:cNvSpPr txBox="1">
            <a:spLocks noChangeArrowheads="1"/>
          </p:cNvSpPr>
          <p:nvPr/>
        </p:nvSpPr>
        <p:spPr bwMode="auto">
          <a:xfrm>
            <a:off x="215900" y="1742674"/>
            <a:ext cx="8712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Looking at this chart how profitable do you think holding VXX has been in the long term??</a:t>
            </a:r>
            <a:endParaRPr lang="en-AU" sz="2000" dirty="0"/>
          </a:p>
        </p:txBody>
      </p:sp>
      <p:pic>
        <p:nvPicPr>
          <p:cNvPr id="2" name="Picture 1"/>
          <p:cNvPicPr>
            <a:picLocks noChangeAspect="1"/>
          </p:cNvPicPr>
          <p:nvPr/>
        </p:nvPicPr>
        <p:blipFill>
          <a:blip r:embed="rId4"/>
          <a:stretch>
            <a:fillRect/>
          </a:stretch>
        </p:blipFill>
        <p:spPr>
          <a:xfrm>
            <a:off x="2483769" y="2410478"/>
            <a:ext cx="3832174" cy="2257309"/>
          </a:xfrm>
          <a:prstGeom prst="rect">
            <a:avLst/>
          </a:prstGeom>
        </p:spPr>
      </p:pic>
      <p:sp>
        <p:nvSpPr>
          <p:cNvPr id="12" name="TextBox 11"/>
          <p:cNvSpPr txBox="1">
            <a:spLocks noChangeArrowheads="1"/>
          </p:cNvSpPr>
          <p:nvPr/>
        </p:nvSpPr>
        <p:spPr bwMode="auto">
          <a:xfrm>
            <a:off x="323528" y="4755099"/>
            <a:ext cx="8712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Looking Even the term sheet for the product says, </a:t>
            </a:r>
            <a:r>
              <a:rPr lang="en-US" sz="2000" b="1" u="sng" dirty="0"/>
              <a:t>"If you hold your ETN as a long-term investment, it is likely that you will lose all or a substantial portion of your investment."</a:t>
            </a:r>
            <a:r>
              <a:rPr lang="en-US" sz="2000" b="1" dirty="0"/>
              <a:t> </a:t>
            </a:r>
            <a:r>
              <a:rPr lang="en-US" sz="2000" dirty="0"/>
              <a:t> Wow, sounds great, where do I sign up!!</a:t>
            </a:r>
            <a:endParaRPr lang="en-AU" sz="2000" dirty="0"/>
          </a:p>
        </p:txBody>
      </p:sp>
    </p:spTree>
    <p:extLst>
      <p:ext uri="{BB962C8B-B14F-4D97-AF65-F5344CB8AC3E}">
        <p14:creationId xmlns:p14="http://schemas.microsoft.com/office/powerpoint/2010/main" val="102983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20</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VIX DERIVATIVES</a:t>
            </a:r>
            <a:endParaRPr lang="en-US" dirty="0"/>
          </a:p>
        </p:txBody>
      </p:sp>
      <p:sp>
        <p:nvSpPr>
          <p:cNvPr id="11" name="TextBox 10"/>
          <p:cNvSpPr txBox="1">
            <a:spLocks noChangeArrowheads="1"/>
          </p:cNvSpPr>
          <p:nvPr/>
        </p:nvSpPr>
        <p:spPr bwMode="auto">
          <a:xfrm>
            <a:off x="215900" y="1742674"/>
            <a:ext cx="8712200" cy="259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So while ETN’s such as VXX, VXZ and TVIX are increasing in popularity, they are not designed to be buy and hold investments.</a:t>
            </a:r>
          </a:p>
          <a:p>
            <a:pPr>
              <a:buNone/>
            </a:pPr>
            <a:endParaRPr lang="en-US" sz="600" dirty="0"/>
          </a:p>
          <a:p>
            <a:pPr>
              <a:buNone/>
            </a:pPr>
            <a:r>
              <a:rPr lang="en-US" sz="2000" dirty="0"/>
              <a:t>Anyone considering doing so should have their head examined.  The reason for this is the cost of rolling the futures to maintain a constant maturity date.  </a:t>
            </a:r>
          </a:p>
          <a:p>
            <a:pPr>
              <a:buNone/>
            </a:pPr>
            <a:endParaRPr lang="en-US" sz="600" dirty="0"/>
          </a:p>
          <a:p>
            <a:pPr>
              <a:buNone/>
            </a:pPr>
            <a:r>
              <a:rPr lang="en-US" sz="2000" dirty="0"/>
              <a:t>To understand this, we first need to understand a little about </a:t>
            </a:r>
            <a:r>
              <a:rPr lang="en-US" sz="2000" dirty="0" err="1"/>
              <a:t>contango</a:t>
            </a:r>
            <a:r>
              <a:rPr lang="en-US" sz="2000" dirty="0"/>
              <a:t> and backwardation.</a:t>
            </a:r>
            <a:endParaRPr lang="en-AU" sz="2000" dirty="0"/>
          </a:p>
        </p:txBody>
      </p:sp>
      <p:pic>
        <p:nvPicPr>
          <p:cNvPr id="13" name="Picture 12"/>
          <p:cNvPicPr/>
          <p:nvPr/>
        </p:nvPicPr>
        <p:blipFill>
          <a:blip r:embed="rId4">
            <a:extLst>
              <a:ext uri="{28A0092B-C50C-407E-A947-70E740481C1C}">
                <a14:useLocalDpi xmlns:a14="http://schemas.microsoft.com/office/drawing/2010/main" val="0"/>
              </a:ext>
            </a:extLst>
          </a:blip>
          <a:stretch>
            <a:fillRect/>
          </a:stretch>
        </p:blipFill>
        <p:spPr>
          <a:xfrm>
            <a:off x="496529" y="4330699"/>
            <a:ext cx="3662535" cy="2390775"/>
          </a:xfrm>
          <a:prstGeom prst="rect">
            <a:avLst/>
          </a:prstGeom>
        </p:spPr>
      </p:pic>
      <p:pic>
        <p:nvPicPr>
          <p:cNvPr id="14" name="Picture 13"/>
          <p:cNvPicPr/>
          <p:nvPr/>
        </p:nvPicPr>
        <p:blipFill>
          <a:blip r:embed="rId5">
            <a:extLst>
              <a:ext uri="{28A0092B-C50C-407E-A947-70E740481C1C}">
                <a14:useLocalDpi xmlns:a14="http://schemas.microsoft.com/office/drawing/2010/main" val="0"/>
              </a:ext>
            </a:extLst>
          </a:blip>
          <a:stretch>
            <a:fillRect/>
          </a:stretch>
        </p:blipFill>
        <p:spPr>
          <a:xfrm>
            <a:off x="4589264" y="4330699"/>
            <a:ext cx="4065885" cy="2390775"/>
          </a:xfrm>
          <a:prstGeom prst="rect">
            <a:avLst/>
          </a:prstGeom>
        </p:spPr>
      </p:pic>
    </p:spTree>
    <p:extLst>
      <p:ext uri="{BB962C8B-B14F-4D97-AF65-F5344CB8AC3E}">
        <p14:creationId xmlns:p14="http://schemas.microsoft.com/office/powerpoint/2010/main" val="3019685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21</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CONTANGO</a:t>
            </a:r>
            <a:endParaRPr lang="en-US" dirty="0"/>
          </a:p>
        </p:txBody>
      </p:sp>
      <p:sp>
        <p:nvSpPr>
          <p:cNvPr id="11" name="TextBox 10"/>
          <p:cNvSpPr txBox="1">
            <a:spLocks noChangeArrowheads="1"/>
          </p:cNvSpPr>
          <p:nvPr/>
        </p:nvSpPr>
        <p:spPr bwMode="auto">
          <a:xfrm>
            <a:off x="215900" y="1742674"/>
            <a:ext cx="8712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err="1"/>
              <a:t>Contango</a:t>
            </a:r>
            <a:r>
              <a:rPr lang="en-US" sz="2000" dirty="0"/>
              <a:t> is a term stemming from the futures market, which reflects the most common condition of the market.  </a:t>
            </a:r>
          </a:p>
          <a:p>
            <a:pPr>
              <a:buNone/>
            </a:pPr>
            <a:endParaRPr lang="en-US" sz="2000" dirty="0"/>
          </a:p>
          <a:p>
            <a:pPr>
              <a:buNone/>
            </a:pPr>
            <a:r>
              <a:rPr lang="en-US" sz="2000" dirty="0" err="1"/>
              <a:t>Contango</a:t>
            </a:r>
            <a:r>
              <a:rPr lang="en-US" sz="2000" dirty="0"/>
              <a:t> is when long dated futures are higher than short dated futures.  In the futures market this reflects the cost of carry, which would represent the costs of holding and paying for storage of a commodity.  </a:t>
            </a:r>
          </a:p>
          <a:p>
            <a:pPr>
              <a:buNone/>
            </a:pPr>
            <a:endParaRPr lang="en-US" sz="2000" dirty="0"/>
          </a:p>
          <a:p>
            <a:pPr>
              <a:buNone/>
            </a:pPr>
            <a:r>
              <a:rPr lang="en-US" sz="2000" dirty="0"/>
              <a:t>The further out in time you go, the higher the storage costs will be, hence the higher the price for the commodity future.  </a:t>
            </a:r>
          </a:p>
          <a:p>
            <a:pPr>
              <a:buNone/>
            </a:pPr>
            <a:endParaRPr lang="en-US" sz="2000" dirty="0"/>
          </a:p>
          <a:p>
            <a:pPr>
              <a:buNone/>
            </a:pPr>
            <a:r>
              <a:rPr lang="en-US" sz="2000" dirty="0"/>
              <a:t>Cost of carry on financial instruments would be the cost of financing the position, e.g. interest rate expense rather than storage expense.</a:t>
            </a:r>
            <a:endParaRPr lang="en-AU" sz="2000" dirty="0"/>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spTree>
    <p:extLst>
      <p:ext uri="{BB962C8B-B14F-4D97-AF65-F5344CB8AC3E}">
        <p14:creationId xmlns:p14="http://schemas.microsoft.com/office/powerpoint/2010/main" val="3765934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22</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CONTANGO</a:t>
            </a:r>
            <a:endParaRPr lang="en-US" dirty="0"/>
          </a:p>
        </p:txBody>
      </p:sp>
      <p:sp>
        <p:nvSpPr>
          <p:cNvPr id="11" name="TextBox 10"/>
          <p:cNvSpPr txBox="1">
            <a:spLocks noChangeArrowheads="1"/>
          </p:cNvSpPr>
          <p:nvPr/>
        </p:nvSpPr>
        <p:spPr bwMode="auto">
          <a:xfrm>
            <a:off x="215900" y="1742674"/>
            <a:ext cx="8712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err="1"/>
              <a:t>Contango</a:t>
            </a:r>
            <a:r>
              <a:rPr lang="en-US" sz="2000" dirty="0"/>
              <a:t> occurs with VIX futures as well.  When the VIX is very low, the expectation is that it will rise again at some point in the future, back up towards the mean.  </a:t>
            </a:r>
          </a:p>
          <a:p>
            <a:pPr>
              <a:buNone/>
            </a:pPr>
            <a:endParaRPr lang="en-US" sz="2000" dirty="0"/>
          </a:p>
          <a:p>
            <a:pPr>
              <a:buNone/>
            </a:pPr>
            <a:r>
              <a:rPr lang="en-US" sz="2000" dirty="0"/>
              <a:t>In this case, long dated VIX futures will be more expensive than short dated futures. </a:t>
            </a:r>
            <a:endParaRPr lang="en-AU" sz="2000" dirty="0"/>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13" name="Picture 12"/>
          <p:cNvPicPr/>
          <p:nvPr/>
        </p:nvPicPr>
        <p:blipFill>
          <a:blip r:embed="rId4">
            <a:extLst>
              <a:ext uri="{28A0092B-C50C-407E-A947-70E740481C1C}">
                <a14:useLocalDpi xmlns:a14="http://schemas.microsoft.com/office/drawing/2010/main" val="0"/>
              </a:ext>
            </a:extLst>
          </a:blip>
          <a:stretch>
            <a:fillRect/>
          </a:stretch>
        </p:blipFill>
        <p:spPr>
          <a:xfrm>
            <a:off x="2051720" y="3517106"/>
            <a:ext cx="4248472" cy="2561431"/>
          </a:xfrm>
          <a:prstGeom prst="rect">
            <a:avLst/>
          </a:prstGeom>
        </p:spPr>
      </p:pic>
    </p:spTree>
    <p:extLst>
      <p:ext uri="{BB962C8B-B14F-4D97-AF65-F5344CB8AC3E}">
        <p14:creationId xmlns:p14="http://schemas.microsoft.com/office/powerpoint/2010/main" val="2008929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23</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BACKWARDATION</a:t>
            </a:r>
            <a:endParaRPr lang="en-US" dirty="0"/>
          </a:p>
        </p:txBody>
      </p:sp>
      <p:sp>
        <p:nvSpPr>
          <p:cNvPr id="11" name="TextBox 10"/>
          <p:cNvSpPr txBox="1">
            <a:spLocks noChangeArrowheads="1"/>
          </p:cNvSpPr>
          <p:nvPr/>
        </p:nvSpPr>
        <p:spPr bwMode="auto">
          <a:xfrm>
            <a:off x="215900" y="1742674"/>
            <a:ext cx="8712200" cy="228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So if we have </a:t>
            </a:r>
            <a:r>
              <a:rPr lang="en-US" sz="2000" dirty="0" err="1"/>
              <a:t>contango</a:t>
            </a:r>
            <a:r>
              <a:rPr lang="en-US" sz="2000" dirty="0"/>
              <a:t> when the VIX is low, what do we have when the VIX is high? </a:t>
            </a:r>
          </a:p>
          <a:p>
            <a:pPr>
              <a:buNone/>
            </a:pPr>
            <a:endParaRPr lang="en-US" sz="600" dirty="0"/>
          </a:p>
          <a:p>
            <a:pPr>
              <a:buNone/>
            </a:pPr>
            <a:r>
              <a:rPr lang="en-US" sz="2000" dirty="0"/>
              <a:t>Basically the opposite scenario whereby the short dated futures are more expensive than the long dated futures.  </a:t>
            </a:r>
          </a:p>
          <a:p>
            <a:pPr>
              <a:buNone/>
            </a:pPr>
            <a:endParaRPr lang="en-US" sz="600" dirty="0"/>
          </a:p>
          <a:p>
            <a:pPr>
              <a:buNone/>
            </a:pPr>
            <a:r>
              <a:rPr lang="en-US" sz="2000" dirty="0"/>
              <a:t>This is known as backwardation. The expectation is that while markets are volatile now, they will settle down in the future and “revert to the mean”.</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14" name="Picture 13"/>
          <p:cNvPicPr/>
          <p:nvPr/>
        </p:nvPicPr>
        <p:blipFill>
          <a:blip r:embed="rId4">
            <a:extLst>
              <a:ext uri="{28A0092B-C50C-407E-A947-70E740481C1C}">
                <a14:useLocalDpi xmlns:a14="http://schemas.microsoft.com/office/drawing/2010/main" val="0"/>
              </a:ext>
            </a:extLst>
          </a:blip>
          <a:stretch>
            <a:fillRect/>
          </a:stretch>
        </p:blipFill>
        <p:spPr>
          <a:xfrm>
            <a:off x="2887663" y="3994626"/>
            <a:ext cx="3168352" cy="2083912"/>
          </a:xfrm>
          <a:prstGeom prst="rect">
            <a:avLst/>
          </a:prstGeom>
        </p:spPr>
      </p:pic>
    </p:spTree>
    <p:extLst>
      <p:ext uri="{BB962C8B-B14F-4D97-AF65-F5344CB8AC3E}">
        <p14:creationId xmlns:p14="http://schemas.microsoft.com/office/powerpoint/2010/main" val="1176392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24</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REAL LIFE EXAMPLE</a:t>
            </a:r>
            <a:endParaRPr lang="en-US" dirty="0"/>
          </a:p>
        </p:txBody>
      </p:sp>
      <p:sp>
        <p:nvSpPr>
          <p:cNvPr id="11" name="TextBox 10"/>
          <p:cNvSpPr txBox="1">
            <a:spLocks noChangeArrowheads="1"/>
          </p:cNvSpPr>
          <p:nvPr/>
        </p:nvSpPr>
        <p:spPr bwMode="auto">
          <a:xfrm>
            <a:off x="215900" y="1742674"/>
            <a:ext cx="8712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On August 10</a:t>
            </a:r>
            <a:r>
              <a:rPr lang="en-US" sz="2000" baseline="30000" dirty="0"/>
              <a:t>th</a:t>
            </a:r>
            <a:r>
              <a:rPr lang="en-US" sz="2000" dirty="0"/>
              <a:t> 2017, stocks sold off heavily and the VIX Futures Curve went from </a:t>
            </a:r>
            <a:r>
              <a:rPr lang="en-US" sz="2000" dirty="0" err="1"/>
              <a:t>Contango</a:t>
            </a:r>
            <a:r>
              <a:rPr lang="en-US" sz="2000" dirty="0"/>
              <a:t> into Backwardation.</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3" name="Picture 2">
            <a:extLst>
              <a:ext uri="{FF2B5EF4-FFF2-40B4-BE49-F238E27FC236}">
                <a16:creationId xmlns:a16="http://schemas.microsoft.com/office/drawing/2014/main" id="{4E30D336-EA65-452B-A560-0EB4C3864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608" y="2504021"/>
            <a:ext cx="7017341" cy="3604679"/>
          </a:xfrm>
          <a:prstGeom prst="rect">
            <a:avLst/>
          </a:prstGeom>
        </p:spPr>
      </p:pic>
    </p:spTree>
    <p:extLst>
      <p:ext uri="{BB962C8B-B14F-4D97-AF65-F5344CB8AC3E}">
        <p14:creationId xmlns:p14="http://schemas.microsoft.com/office/powerpoint/2010/main" val="2848305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25</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REAL LIFE EXAMPLE</a:t>
            </a:r>
            <a:endParaRPr lang="en-US" dirty="0"/>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sp>
        <p:nvSpPr>
          <p:cNvPr id="13" name="TextBox 12">
            <a:extLst>
              <a:ext uri="{FF2B5EF4-FFF2-40B4-BE49-F238E27FC236}">
                <a16:creationId xmlns:a16="http://schemas.microsoft.com/office/drawing/2014/main" id="{09C8E4AA-E1D7-468E-9148-639802B174B1}"/>
              </a:ext>
            </a:extLst>
          </p:cNvPr>
          <p:cNvSpPr txBox="1">
            <a:spLocks noChangeArrowheads="1"/>
          </p:cNvSpPr>
          <p:nvPr/>
        </p:nvSpPr>
        <p:spPr bwMode="auto">
          <a:xfrm>
            <a:off x="215900" y="1742674"/>
            <a:ext cx="8712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The other important concept to keep in mind with implied volatility is that not all options are impacted equally.</a:t>
            </a:r>
          </a:p>
          <a:p>
            <a:pPr>
              <a:buNone/>
            </a:pPr>
            <a:endParaRPr lang="en-US" sz="2000" dirty="0"/>
          </a:p>
          <a:p>
            <a:pPr>
              <a:buNone/>
            </a:pPr>
            <a:r>
              <a:rPr lang="en-US" sz="2000" dirty="0"/>
              <a:t>Using the previous example of the August 10</a:t>
            </a:r>
            <a:r>
              <a:rPr lang="en-US" sz="2000" baseline="30000" dirty="0"/>
              <a:t>th</a:t>
            </a:r>
            <a:r>
              <a:rPr lang="en-US" sz="2000" dirty="0"/>
              <a:t> VIX spike, we see some interesting data. The shorter term options were impacted </a:t>
            </a:r>
            <a:r>
              <a:rPr lang="en-US" sz="2000" u="sng" dirty="0"/>
              <a:t>far more</a:t>
            </a:r>
            <a:r>
              <a:rPr lang="en-US" sz="2000" dirty="0"/>
              <a:t> than the longer term options. Yet another reason to avoid weekly Condors!</a:t>
            </a:r>
            <a:endParaRPr lang="en-US" sz="2000" u="sng" dirty="0"/>
          </a:p>
        </p:txBody>
      </p:sp>
      <p:pic>
        <p:nvPicPr>
          <p:cNvPr id="2" name="Picture 1">
            <a:extLst>
              <a:ext uri="{FF2B5EF4-FFF2-40B4-BE49-F238E27FC236}">
                <a16:creationId xmlns:a16="http://schemas.microsoft.com/office/drawing/2014/main" id="{42F94281-2F58-4473-94B1-C654307010A1}"/>
              </a:ext>
            </a:extLst>
          </p:cNvPr>
          <p:cNvPicPr>
            <a:picLocks noChangeAspect="1"/>
          </p:cNvPicPr>
          <p:nvPr/>
        </p:nvPicPr>
        <p:blipFill>
          <a:blip r:embed="rId4"/>
          <a:stretch>
            <a:fillRect/>
          </a:stretch>
        </p:blipFill>
        <p:spPr>
          <a:xfrm>
            <a:off x="2195736" y="4029427"/>
            <a:ext cx="5048250" cy="1857375"/>
          </a:xfrm>
          <a:prstGeom prst="rect">
            <a:avLst/>
          </a:prstGeom>
        </p:spPr>
      </p:pic>
    </p:spTree>
    <p:extLst>
      <p:ext uri="{BB962C8B-B14F-4D97-AF65-F5344CB8AC3E}">
        <p14:creationId xmlns:p14="http://schemas.microsoft.com/office/powerpoint/2010/main" val="1087918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26</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USING VIX DERIVATIVES</a:t>
            </a:r>
            <a:endParaRPr lang="en-US" dirty="0"/>
          </a:p>
        </p:txBody>
      </p:sp>
      <p:sp>
        <p:nvSpPr>
          <p:cNvPr id="11" name="TextBox 10"/>
          <p:cNvSpPr txBox="1">
            <a:spLocks noChangeArrowheads="1"/>
          </p:cNvSpPr>
          <p:nvPr/>
        </p:nvSpPr>
        <p:spPr bwMode="auto">
          <a:xfrm>
            <a:off x="215900" y="1742674"/>
            <a:ext cx="8712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Hopefully by now you have got the point never to hold on to these instruments as a volatility hedge for more than 1-2 days at most.</a:t>
            </a:r>
          </a:p>
          <a:p>
            <a:pPr>
              <a:buNone/>
            </a:pPr>
            <a:endParaRPr lang="en-US" sz="2000" dirty="0"/>
          </a:p>
          <a:p>
            <a:pPr>
              <a:buNone/>
            </a:pPr>
            <a:r>
              <a:rPr lang="en-US" sz="2000" dirty="0"/>
              <a:t>There are better ways to hedge a portfolio than buying and holding this junk.</a:t>
            </a:r>
          </a:p>
          <a:p>
            <a:pPr>
              <a:buNone/>
            </a:pPr>
            <a:endParaRPr lang="en-US" sz="2000" dirty="0"/>
          </a:p>
          <a:p>
            <a:pPr>
              <a:buNone/>
            </a:pPr>
            <a:r>
              <a:rPr lang="en-US" sz="2000" dirty="0"/>
              <a:t>Given that instruments like VXX and UVXY have lost 99% of there value and will continue to do so, it could be argued that shorting these instruments is the way to go.</a:t>
            </a:r>
          </a:p>
          <a:p>
            <a:pPr>
              <a:buNone/>
            </a:pPr>
            <a:endParaRPr lang="en-US" sz="2000" dirty="0"/>
          </a:p>
          <a:p>
            <a:pPr>
              <a:buNone/>
            </a:pPr>
            <a:r>
              <a:rPr lang="en-US" sz="2000" dirty="0"/>
              <a:t>But, you need to have balls of steel. If volatility does spike, these things can jump 100, maybe even 200%. You would not want to outright short them.</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spTree>
    <p:extLst>
      <p:ext uri="{BB962C8B-B14F-4D97-AF65-F5344CB8AC3E}">
        <p14:creationId xmlns:p14="http://schemas.microsoft.com/office/powerpoint/2010/main" val="230015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27</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USING VIX DERIVATIVES</a:t>
            </a:r>
            <a:endParaRPr lang="en-US" dirty="0"/>
          </a:p>
        </p:txBody>
      </p:sp>
      <p:sp>
        <p:nvSpPr>
          <p:cNvPr id="11" name="TextBox 10"/>
          <p:cNvSpPr txBox="1">
            <a:spLocks noChangeArrowheads="1"/>
          </p:cNvSpPr>
          <p:nvPr/>
        </p:nvSpPr>
        <p:spPr bwMode="auto">
          <a:xfrm>
            <a:off x="215900" y="1742674"/>
            <a:ext cx="87122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However, a better strategy might be to use option spreads to limit the risk.</a:t>
            </a:r>
          </a:p>
          <a:p>
            <a:pPr>
              <a:buNone/>
            </a:pPr>
            <a:endParaRPr lang="en-US" sz="2000" dirty="0"/>
          </a:p>
          <a:p>
            <a:pPr>
              <a:buNone/>
            </a:pPr>
            <a:r>
              <a:rPr lang="en-US" sz="2000" dirty="0"/>
              <a:t>Here’s a recent trade I place in UVXY. On Sept 12</a:t>
            </a:r>
            <a:r>
              <a:rPr lang="en-US" sz="2000" baseline="30000" dirty="0"/>
              <a:t>th</a:t>
            </a:r>
            <a:r>
              <a:rPr lang="en-US" sz="2000" dirty="0"/>
              <a:t> VIX opened at 20.13 having been as low as 11.65 two trading day before (73% jump). SPX dropped from 2,185 to 2118</a:t>
            </a:r>
          </a:p>
          <a:p>
            <a:pPr>
              <a:buNone/>
            </a:pPr>
            <a:endParaRPr lang="en-US" sz="2000" dirty="0"/>
          </a:p>
          <a:p>
            <a:pPr>
              <a:buNone/>
            </a:pPr>
            <a:r>
              <a:rPr lang="en-US" sz="2000" dirty="0"/>
              <a:t>UVXY opened at 22.92 having been as low 16.77 two days prior.</a:t>
            </a:r>
          </a:p>
          <a:p>
            <a:pPr>
              <a:buNone/>
            </a:pPr>
            <a:endParaRPr lang="en-US" sz="2000" dirty="0"/>
          </a:p>
          <a:p>
            <a:pPr>
              <a:buNone/>
            </a:pPr>
            <a:r>
              <a:rPr lang="en-US" sz="2000" dirty="0"/>
              <a:t>I sold a November 20-25 Bear Call Spread for $1.30</a:t>
            </a:r>
          </a:p>
          <a:p>
            <a:pPr>
              <a:buNone/>
            </a:pPr>
            <a:endParaRPr lang="en-US" sz="2000" dirty="0"/>
          </a:p>
          <a:p>
            <a:pPr>
              <a:buNone/>
            </a:pPr>
            <a:r>
              <a:rPr lang="en-US" sz="2000" dirty="0"/>
              <a:t>11 trading days later, VIX had dropped back to 12.97 and UVXY had dropped to 16.38. I closed the spread for $0.71</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spTree>
    <p:extLst>
      <p:ext uri="{BB962C8B-B14F-4D97-AF65-F5344CB8AC3E}">
        <p14:creationId xmlns:p14="http://schemas.microsoft.com/office/powerpoint/2010/main" val="2803845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28</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USING VIX DERIVATIVES</a:t>
            </a:r>
            <a:endParaRPr lang="en-US" dirty="0"/>
          </a:p>
        </p:txBody>
      </p:sp>
      <p:sp>
        <p:nvSpPr>
          <p:cNvPr id="11" name="TextBox 10"/>
          <p:cNvSpPr txBox="1">
            <a:spLocks noChangeArrowheads="1"/>
          </p:cNvSpPr>
          <p:nvPr/>
        </p:nvSpPr>
        <p:spPr bwMode="auto">
          <a:xfrm>
            <a:off x="215900" y="1742674"/>
            <a:ext cx="8712200" cy="143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Maximum risk in the trade: $370 per contract</a:t>
            </a:r>
          </a:p>
          <a:p>
            <a:pPr>
              <a:buNone/>
            </a:pPr>
            <a:endParaRPr lang="en-US" sz="800" dirty="0"/>
          </a:p>
          <a:p>
            <a:pPr>
              <a:buNone/>
            </a:pPr>
            <a:r>
              <a:rPr lang="en-US" sz="2000" dirty="0"/>
              <a:t>Profit: $59 per contract</a:t>
            </a:r>
          </a:p>
          <a:p>
            <a:pPr>
              <a:buNone/>
            </a:pPr>
            <a:endParaRPr lang="en-US" sz="800" dirty="0"/>
          </a:p>
          <a:p>
            <a:pPr>
              <a:buNone/>
            </a:pPr>
            <a:r>
              <a:rPr lang="en-US" sz="2000" dirty="0"/>
              <a:t>Percentage Gain: 15.95% </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 name="Picture 1"/>
          <p:cNvPicPr>
            <a:picLocks noChangeAspect="1"/>
          </p:cNvPicPr>
          <p:nvPr/>
        </p:nvPicPr>
        <p:blipFill>
          <a:blip r:embed="rId4"/>
          <a:stretch>
            <a:fillRect/>
          </a:stretch>
        </p:blipFill>
        <p:spPr>
          <a:xfrm>
            <a:off x="2135566" y="3181012"/>
            <a:ext cx="4980496" cy="3540463"/>
          </a:xfrm>
          <a:prstGeom prst="rect">
            <a:avLst/>
          </a:prstGeom>
        </p:spPr>
      </p:pic>
    </p:spTree>
    <p:extLst>
      <p:ext uri="{BB962C8B-B14F-4D97-AF65-F5344CB8AC3E}">
        <p14:creationId xmlns:p14="http://schemas.microsoft.com/office/powerpoint/2010/main" val="3097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29</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USING VIX DERIVATIVES</a:t>
            </a:r>
            <a:endParaRPr lang="en-US" dirty="0"/>
          </a:p>
        </p:txBody>
      </p:sp>
      <p:sp>
        <p:nvSpPr>
          <p:cNvPr id="11" name="TextBox 10"/>
          <p:cNvSpPr txBox="1">
            <a:spLocks noChangeArrowheads="1"/>
          </p:cNvSpPr>
          <p:nvPr/>
        </p:nvSpPr>
        <p:spPr bwMode="auto">
          <a:xfrm>
            <a:off x="198437" y="2132856"/>
            <a:ext cx="87122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Here is another idea when it comes to hedging our short volatility trades. This is something that is frequently done by professional traders. E.g.</a:t>
            </a:r>
          </a:p>
          <a:p>
            <a:pPr>
              <a:buNone/>
            </a:pPr>
            <a:endParaRPr lang="en-US" sz="2000" dirty="0"/>
          </a:p>
          <a:p>
            <a:pPr>
              <a:buNone/>
            </a:pPr>
            <a:r>
              <a:rPr lang="en-US" sz="2000" dirty="0"/>
              <a:t>Sell 1 VIX Dec 19</a:t>
            </a:r>
            <a:r>
              <a:rPr lang="en-US" sz="2000" baseline="30000" dirty="0"/>
              <a:t>th</a:t>
            </a:r>
            <a:r>
              <a:rPr lang="en-US" sz="2000" dirty="0"/>
              <a:t> $12 Put @ $0.80</a:t>
            </a:r>
          </a:p>
          <a:p>
            <a:pPr>
              <a:buNone/>
            </a:pPr>
            <a:r>
              <a:rPr lang="en-US" sz="2000" dirty="0"/>
              <a:t>Buy 1 VIX Dec 19</a:t>
            </a:r>
            <a:r>
              <a:rPr lang="en-US" sz="2000" baseline="30000" dirty="0"/>
              <a:t>th</a:t>
            </a:r>
            <a:r>
              <a:rPr lang="en-US" sz="2000" dirty="0"/>
              <a:t> $15 Call @ $1.80</a:t>
            </a:r>
          </a:p>
          <a:p>
            <a:pPr>
              <a:buNone/>
            </a:pPr>
            <a:r>
              <a:rPr lang="en-US" sz="2000" dirty="0"/>
              <a:t>Sell 2 VIX Dec 19</a:t>
            </a:r>
            <a:r>
              <a:rPr lang="en-US" sz="2000" baseline="30000" dirty="0"/>
              <a:t>th</a:t>
            </a:r>
            <a:r>
              <a:rPr lang="en-US" sz="2000" dirty="0"/>
              <a:t> $25 Calls @ $0.65</a:t>
            </a:r>
          </a:p>
          <a:p>
            <a:pPr>
              <a:buNone/>
            </a:pPr>
            <a:endParaRPr lang="en-US" sz="2000" dirty="0"/>
          </a:p>
          <a:p>
            <a:pPr>
              <a:buNone/>
            </a:pPr>
            <a:r>
              <a:rPr lang="en-US" sz="2000" dirty="0"/>
              <a:t>Net Credit: $30</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spTree>
    <p:extLst>
      <p:ext uri="{BB962C8B-B14F-4D97-AF65-F5344CB8AC3E}">
        <p14:creationId xmlns:p14="http://schemas.microsoft.com/office/powerpoint/2010/main" val="1409769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30</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USING VIX DERIVATIVES</a:t>
            </a:r>
            <a:endParaRPr lang="en-US" dirty="0"/>
          </a:p>
        </p:txBody>
      </p:sp>
      <p:sp>
        <p:nvSpPr>
          <p:cNvPr id="11" name="TextBox 10"/>
          <p:cNvSpPr txBox="1">
            <a:spLocks noChangeArrowheads="1"/>
          </p:cNvSpPr>
          <p:nvPr/>
        </p:nvSpPr>
        <p:spPr bwMode="auto">
          <a:xfrm>
            <a:off x="198437" y="1770280"/>
            <a:ext cx="8712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US" sz="2000" dirty="0"/>
              <a:t>The trade loses if VIX settles below 11.70 or above 35.30. Anything in between is in the profit zone.</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2" name="Picture 1">
            <a:extLst>
              <a:ext uri="{FF2B5EF4-FFF2-40B4-BE49-F238E27FC236}">
                <a16:creationId xmlns:a16="http://schemas.microsoft.com/office/drawing/2014/main" id="{1E2B319C-FE43-498D-A9E6-F6ACDC09CB18}"/>
              </a:ext>
            </a:extLst>
          </p:cNvPr>
          <p:cNvPicPr>
            <a:picLocks noChangeAspect="1"/>
          </p:cNvPicPr>
          <p:nvPr/>
        </p:nvPicPr>
        <p:blipFill>
          <a:blip r:embed="rId4"/>
          <a:stretch>
            <a:fillRect/>
          </a:stretch>
        </p:blipFill>
        <p:spPr>
          <a:xfrm>
            <a:off x="1360919" y="2478166"/>
            <a:ext cx="6422162" cy="4422810"/>
          </a:xfrm>
          <a:prstGeom prst="rect">
            <a:avLst/>
          </a:prstGeom>
        </p:spPr>
      </p:pic>
    </p:spTree>
    <p:extLst>
      <p:ext uri="{BB962C8B-B14F-4D97-AF65-F5344CB8AC3E}">
        <p14:creationId xmlns:p14="http://schemas.microsoft.com/office/powerpoint/2010/main" val="2877469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31</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USING VIX DERIVATIVES</a:t>
            </a:r>
            <a:endParaRPr lang="en-US" dirty="0"/>
          </a:p>
        </p:txBody>
      </p:sp>
      <p:sp>
        <p:nvSpPr>
          <p:cNvPr id="11" name="TextBox 10"/>
          <p:cNvSpPr txBox="1">
            <a:spLocks noChangeArrowheads="1"/>
          </p:cNvSpPr>
          <p:nvPr/>
        </p:nvSpPr>
        <p:spPr bwMode="auto">
          <a:xfrm>
            <a:off x="198437" y="1770280"/>
            <a:ext cx="8712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en-US" sz="2000" dirty="0"/>
              <a:t>VIX settlement prices can be found at:</a:t>
            </a:r>
          </a:p>
          <a:p>
            <a:pPr>
              <a:buNone/>
            </a:pPr>
            <a:r>
              <a:rPr lang="en-US" sz="2000" dirty="0"/>
              <a:t>http://www.cboe.com/data/historical-options-data/index-settlement-values</a:t>
            </a:r>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4" name="Picture 3">
            <a:extLst>
              <a:ext uri="{FF2B5EF4-FFF2-40B4-BE49-F238E27FC236}">
                <a16:creationId xmlns:a16="http://schemas.microsoft.com/office/drawing/2014/main" id="{3EF03927-010D-41CF-AB51-921E00CD85B8}"/>
              </a:ext>
            </a:extLst>
          </p:cNvPr>
          <p:cNvPicPr>
            <a:picLocks noChangeAspect="1"/>
          </p:cNvPicPr>
          <p:nvPr/>
        </p:nvPicPr>
        <p:blipFill>
          <a:blip r:embed="rId4"/>
          <a:stretch>
            <a:fillRect/>
          </a:stretch>
        </p:blipFill>
        <p:spPr>
          <a:xfrm>
            <a:off x="2267744" y="2581414"/>
            <a:ext cx="4387868" cy="3473729"/>
          </a:xfrm>
          <a:prstGeom prst="rect">
            <a:avLst/>
          </a:prstGeom>
        </p:spPr>
      </p:pic>
    </p:spTree>
    <p:extLst>
      <p:ext uri="{BB962C8B-B14F-4D97-AF65-F5344CB8AC3E}">
        <p14:creationId xmlns:p14="http://schemas.microsoft.com/office/powerpoint/2010/main" val="2647285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601B5F6F-88FC-4C5D-A9DE-EBC591CC033B}" type="slidenum">
              <a:rPr lang="sk-SK" altLang="en-US" sz="1400"/>
              <a:pPr algn="r" eaLnBrk="1" hangingPunct="1">
                <a:spcBef>
                  <a:spcPct val="0"/>
                </a:spcBef>
                <a:buFontTx/>
                <a:buNone/>
              </a:pPr>
              <a:t>32</a:t>
            </a:fld>
            <a:endParaRPr lang="sk-SK" altLang="en-US" sz="1400"/>
          </a:p>
        </p:txBody>
      </p:sp>
      <p:sp>
        <p:nvSpPr>
          <p:cNvPr id="2048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0484"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20485"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6"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pic>
        <p:nvPicPr>
          <p:cNvPr id="204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23528" y="908050"/>
            <a:ext cx="86045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3600" b="1" dirty="0"/>
              <a:t>USING VIX DERIVATIVES</a:t>
            </a:r>
            <a:endParaRPr lang="en-US" dirty="0"/>
          </a:p>
        </p:txBody>
      </p:sp>
      <p:sp>
        <p:nvSpPr>
          <p:cNvPr id="12" name="Rectangle 8"/>
          <p:cNvSpPr>
            <a:spLocks noChangeArrowheads="1"/>
          </p:cNvSpPr>
          <p:nvPr/>
        </p:nvSpPr>
        <p:spPr bwMode="auto">
          <a:xfrm>
            <a:off x="2347913" y="6357938"/>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2017. Options Trading IQ. All Rights reserved.</a:t>
            </a:r>
          </a:p>
        </p:txBody>
      </p:sp>
      <p:pic>
        <p:nvPicPr>
          <p:cNvPr id="13" name="Picture 2" descr="Image result for theory into practice">
            <a:extLst>
              <a:ext uri="{FF2B5EF4-FFF2-40B4-BE49-F238E27FC236}">
                <a16:creationId xmlns:a16="http://schemas.microsoft.com/office/drawing/2014/main" id="{93B0C391-E9FD-4281-BD14-D604A37A2A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2327645"/>
            <a:ext cx="40100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823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33</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513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2017.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4911</TotalTime>
  <Words>2008</Words>
  <Application>Microsoft Office PowerPoint</Application>
  <PresentationFormat>On-screen Show (4:3)</PresentationFormat>
  <Paragraphs>266</Paragraphs>
  <Slides>33</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213</cp:revision>
  <dcterms:created xsi:type="dcterms:W3CDTF">2011-03-15T15:29:19Z</dcterms:created>
  <dcterms:modified xsi:type="dcterms:W3CDTF">2017-09-26T06:35:26Z</dcterms:modified>
</cp:coreProperties>
</file>