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0"/>
  </p:notesMasterIdLst>
  <p:handoutMasterIdLst>
    <p:handoutMasterId r:id="rId11"/>
  </p:handoutMasterIdLst>
  <p:sldIdLst>
    <p:sldId id="298" r:id="rId2"/>
    <p:sldId id="299" r:id="rId3"/>
    <p:sldId id="306" r:id="rId4"/>
    <p:sldId id="415" r:id="rId5"/>
    <p:sldId id="416" r:id="rId6"/>
    <p:sldId id="419" r:id="rId7"/>
    <p:sldId id="417" r:id="rId8"/>
    <p:sldId id="296" r:id="rId9"/>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99" d="100"/>
          <a:sy n="99" d="100"/>
        </p:scale>
        <p:origin x="2034" y="306"/>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000" dirty="0"/>
            <a:t>Getting Good Fills</a:t>
          </a:r>
          <a:endParaRPr lang="en-US" sz="20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000" dirty="0"/>
            <a:t>Finding Trade Ideas / Tools I Use</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000" dirty="0"/>
            <a:t>Using MA’s and Money Flow</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FA276CB7-7059-4CF1-805E-49D4419E52D4}">
      <dgm:prSet phldrT="[Text]" custT="1"/>
      <dgm:spPr>
        <a:solidFill>
          <a:schemeClr val="accent6">
            <a:lumMod val="75000"/>
          </a:schemeClr>
        </a:solidFill>
      </dgm:spPr>
      <dgm:t>
        <a:bodyPr/>
        <a:lstStyle/>
        <a:p>
          <a:r>
            <a:rPr lang="en-US" sz="2000" dirty="0"/>
            <a:t>Selling Cash Secured Puts / The Wheel</a:t>
          </a:r>
        </a:p>
      </dgm:t>
    </dgm:pt>
    <dgm:pt modelId="{D3290E96-3181-42E7-8AB9-9FB628881EA8}" type="parTrans" cxnId="{3304D499-7943-4C00-8938-7AD0B9E79F0E}">
      <dgm:prSet/>
      <dgm:spPr/>
      <dgm:t>
        <a:bodyPr/>
        <a:lstStyle/>
        <a:p>
          <a:endParaRPr lang="en-AU"/>
        </a:p>
      </dgm:t>
    </dgm:pt>
    <dgm:pt modelId="{20264E83-C565-4F81-902E-7FCC2C08B019}" type="sibTrans" cxnId="{3304D499-7943-4C00-8938-7AD0B9E79F0E}">
      <dgm:prSet/>
      <dgm:spPr/>
      <dgm:t>
        <a:bodyPr/>
        <a:lstStyle/>
        <a:p>
          <a:endParaRPr lang="en-AU"/>
        </a:p>
      </dgm:t>
    </dgm:pt>
    <dgm:pt modelId="{B9C96E69-15C4-42DD-AE21-DACE21741B5E}">
      <dgm:prSet phldrT="[Text]" custT="1"/>
      <dgm:spPr>
        <a:solidFill>
          <a:schemeClr val="accent6">
            <a:lumMod val="75000"/>
          </a:schemeClr>
        </a:solidFill>
      </dgm:spPr>
      <dgm:t>
        <a:bodyPr/>
        <a:lstStyle/>
        <a:p>
          <a:r>
            <a:rPr lang="en-US" sz="2000" dirty="0"/>
            <a:t>Setting Up A Trading Review System</a:t>
          </a:r>
        </a:p>
      </dgm:t>
    </dgm:pt>
    <dgm:pt modelId="{2ACA8969-F0C0-4D30-8289-EC29505AE7D7}" type="parTrans" cxnId="{9EB4046F-F77F-41E0-9040-660CD489BCBC}">
      <dgm:prSet/>
      <dgm:spPr/>
      <dgm:t>
        <a:bodyPr/>
        <a:lstStyle/>
        <a:p>
          <a:endParaRPr lang="en-AU"/>
        </a:p>
      </dgm:t>
    </dgm:pt>
    <dgm:pt modelId="{8CF63AC6-BA74-4730-9448-0F5B0BAD92E0}" type="sibTrans" cxnId="{9EB4046F-F77F-41E0-9040-660CD489BCBC}">
      <dgm:prSet/>
      <dgm:spPr/>
      <dgm:t>
        <a:bodyPr/>
        <a:lstStyle/>
        <a:p>
          <a:endParaRPr lang="en-AU"/>
        </a:p>
      </dgm:t>
    </dgm:pt>
    <dgm:pt modelId="{8E8A9012-A4FE-479B-9D9F-364C84E712B0}">
      <dgm:prSet phldrT="[Text]" custT="1"/>
      <dgm:spPr>
        <a:solidFill>
          <a:schemeClr val="accent6">
            <a:lumMod val="75000"/>
          </a:schemeClr>
        </a:solidFill>
      </dgm:spPr>
      <dgm:t>
        <a:bodyPr/>
        <a:lstStyle/>
        <a:p>
          <a:r>
            <a:rPr lang="en-US" sz="2000" dirty="0"/>
            <a:t>Live Case Studies</a:t>
          </a:r>
        </a:p>
      </dgm:t>
    </dgm:pt>
    <dgm:pt modelId="{7DD4DDC0-1969-4260-918E-FFCDDCEB869C}" type="parTrans" cxnId="{54B14123-F1A0-476A-9AC3-DFD7FD9327E7}">
      <dgm:prSet/>
      <dgm:spPr/>
      <dgm:t>
        <a:bodyPr/>
        <a:lstStyle/>
        <a:p>
          <a:endParaRPr lang="en-AU"/>
        </a:p>
      </dgm:t>
    </dgm:pt>
    <dgm:pt modelId="{4F69B1D3-D9EB-4DCA-9BB9-EEC580F3FD23}" type="sibTrans" cxnId="{54B14123-F1A0-476A-9AC3-DFD7FD9327E7}">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1188" custLinFactNeighborY="-5448">
        <dgm:presLayoutVars>
          <dgm:chMax val="0"/>
          <dgm:bulletEnabled val="1"/>
        </dgm:presLayoutVars>
      </dgm:prSet>
      <dgm:spPr/>
    </dgm:pt>
    <dgm:pt modelId="{804BDE0A-4F09-40BA-BFE5-A89420F65226}" type="pres">
      <dgm:prSet presAssocID="{B857D57F-1456-4AEE-B3C2-6A43E6CEE3BE}" presName="spacer" presStyleCnt="0"/>
      <dgm:spPr/>
    </dgm:pt>
    <dgm:pt modelId="{DE487A8D-6A38-49FE-B3E3-69DCBFED3BAD}" type="pres">
      <dgm:prSet presAssocID="{3400841B-6B12-4ECC-859D-F77E7A3B1244}" presName="parentText" presStyleLbl="node1" presStyleIdx="1"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2" presStyleCnt="6"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8E65DA2D-64E3-41BB-A967-DD2B9D3337AF}" type="pres">
      <dgm:prSet presAssocID="{FA276CB7-7059-4CF1-805E-49D4419E52D4}" presName="parentText" presStyleLbl="node1" presStyleIdx="3" presStyleCnt="6" custLinFactNeighborX="-4725" custLinFactNeighborY="2419">
        <dgm:presLayoutVars>
          <dgm:chMax val="0"/>
          <dgm:bulletEnabled val="1"/>
        </dgm:presLayoutVars>
      </dgm:prSet>
      <dgm:spPr/>
    </dgm:pt>
    <dgm:pt modelId="{E1E64BB2-A102-478F-A308-2DC0B78EDEEC}" type="pres">
      <dgm:prSet presAssocID="{20264E83-C565-4F81-902E-7FCC2C08B019}" presName="spacer" presStyleCnt="0"/>
      <dgm:spPr/>
    </dgm:pt>
    <dgm:pt modelId="{3A0E9753-84BD-42AC-BB5A-0A0DE99C7AA3}" type="pres">
      <dgm:prSet presAssocID="{B9C96E69-15C4-42DD-AE21-DACE21741B5E}" presName="parentText" presStyleLbl="node1" presStyleIdx="4" presStyleCnt="6" custLinFactNeighborX="-4725" custLinFactNeighborY="2419">
        <dgm:presLayoutVars>
          <dgm:chMax val="0"/>
          <dgm:bulletEnabled val="1"/>
        </dgm:presLayoutVars>
      </dgm:prSet>
      <dgm:spPr/>
    </dgm:pt>
    <dgm:pt modelId="{F7DB602D-B137-497F-9507-DCA1B31A6F80}" type="pres">
      <dgm:prSet presAssocID="{8CF63AC6-BA74-4730-9448-0F5B0BAD92E0}" presName="spacer" presStyleCnt="0"/>
      <dgm:spPr/>
    </dgm:pt>
    <dgm:pt modelId="{C898A7D4-820C-45ED-8A76-B83AC8BA5848}" type="pres">
      <dgm:prSet presAssocID="{8E8A9012-A4FE-479B-9D9F-364C84E712B0}" presName="parentText" presStyleLbl="node1" presStyleIdx="5" presStyleCnt="6" custLinFactNeighborX="-4725" custLinFactNeighborY="2419">
        <dgm:presLayoutVars>
          <dgm:chMax val="0"/>
          <dgm:bulletEnabled val="1"/>
        </dgm:presLayoutVars>
      </dgm:prSet>
      <dgm:spPr/>
    </dgm:pt>
  </dgm:ptLst>
  <dgm:cxnLst>
    <dgm:cxn modelId="{689D5D05-E94E-456A-A4FE-71BD08342C8D}" type="presOf" srcId="{8E8A9012-A4FE-479B-9D9F-364C84E712B0}" destId="{C898A7D4-820C-45ED-8A76-B83AC8BA5848}" srcOrd="0" destOrd="0" presId="urn:microsoft.com/office/officeart/2005/8/layout/vList2"/>
    <dgm:cxn modelId="{54B14123-F1A0-476A-9AC3-DFD7FD9327E7}" srcId="{F1F4BC85-F9C4-430F-8290-8009138B838E}" destId="{8E8A9012-A4FE-479B-9D9F-364C84E712B0}" srcOrd="5" destOrd="0" parTransId="{7DD4DDC0-1969-4260-918E-FFCDDCEB869C}" sibTransId="{4F69B1D3-D9EB-4DCA-9BB9-EEC580F3FD23}"/>
    <dgm:cxn modelId="{90E0132F-711C-42A7-BC6B-E2FC74E61632}" type="presOf" srcId="{5A4A4377-2187-440C-9DB2-AFEA28BFE092}" destId="{63DAE072-D987-4CAE-9358-2A0A18783DEE}"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9EB4046F-F77F-41E0-9040-660CD489BCBC}" srcId="{F1F4BC85-F9C4-430F-8290-8009138B838E}" destId="{B9C96E69-15C4-42DD-AE21-DACE21741B5E}" srcOrd="4" destOrd="0" parTransId="{2ACA8969-F0C0-4D30-8289-EC29505AE7D7}" sibTransId="{8CF63AC6-BA74-4730-9448-0F5B0BAD92E0}"/>
    <dgm:cxn modelId="{6F825555-5728-434C-AD3A-AAEE5442F5F2}" type="presOf" srcId="{9E7E0EBB-AA9B-43EE-9BF6-A9EC049B86E9}" destId="{862CB1D3-DC11-41BF-A771-6375D2EAEF87}" srcOrd="0" destOrd="0" presId="urn:microsoft.com/office/officeart/2005/8/layout/vList2"/>
    <dgm:cxn modelId="{C012BE75-1F73-4563-960C-BE82734F6902}" type="presOf" srcId="{B9C96E69-15C4-42DD-AE21-DACE21741B5E}" destId="{3A0E9753-84BD-42AC-BB5A-0A0DE99C7AA3}"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BB858890-BACC-4A8F-A492-233C017AC241}" type="presOf" srcId="{FA276CB7-7059-4CF1-805E-49D4419E52D4}" destId="{8E65DA2D-64E3-41BB-A967-DD2B9D3337AF}" srcOrd="0" destOrd="0" presId="urn:microsoft.com/office/officeart/2005/8/layout/vList2"/>
    <dgm:cxn modelId="{3304D499-7943-4C00-8938-7AD0B9E79F0E}" srcId="{F1F4BC85-F9C4-430F-8290-8009138B838E}" destId="{FA276CB7-7059-4CF1-805E-49D4419E52D4}" srcOrd="3" destOrd="0" parTransId="{D3290E96-3181-42E7-8AB9-9FB628881EA8}" sibTransId="{20264E83-C565-4F81-902E-7FCC2C08B019}"/>
    <dgm:cxn modelId="{1BF939A4-26F1-4B76-9794-794EACE40B98}" srcId="{F1F4BC85-F9C4-430F-8290-8009138B838E}" destId="{3400841B-6B12-4ECC-859D-F77E7A3B1244}" srcOrd="1"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2"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B438E30D-4563-4A75-82C0-DEF08E3DF9B5}" type="presParOf" srcId="{C172E57C-5D27-48C3-A909-3DEF8A89FF3B}" destId="{DE487A8D-6A38-49FE-B3E3-69DCBFED3BAD}" srcOrd="2" destOrd="0" presId="urn:microsoft.com/office/officeart/2005/8/layout/vList2"/>
    <dgm:cxn modelId="{4ACB996D-F412-4020-A67B-7AF808BF3B59}" type="presParOf" srcId="{C172E57C-5D27-48C3-A909-3DEF8A89FF3B}" destId="{53989AA9-9042-402F-B425-3B2C0EAA538E}" srcOrd="3" destOrd="0" presId="urn:microsoft.com/office/officeart/2005/8/layout/vList2"/>
    <dgm:cxn modelId="{6F1789DF-D6C2-410C-A58B-914F4CD4F21F}" type="presParOf" srcId="{C172E57C-5D27-48C3-A909-3DEF8A89FF3B}" destId="{862CB1D3-DC11-41BF-A771-6375D2EAEF87}" srcOrd="4" destOrd="0" presId="urn:microsoft.com/office/officeart/2005/8/layout/vList2"/>
    <dgm:cxn modelId="{F1E9B82A-5050-48AD-A317-F3E8252161F2}" type="presParOf" srcId="{C172E57C-5D27-48C3-A909-3DEF8A89FF3B}" destId="{45057C50-D0AA-4B02-AC4D-A9B9A42B7B46}" srcOrd="5" destOrd="0" presId="urn:microsoft.com/office/officeart/2005/8/layout/vList2"/>
    <dgm:cxn modelId="{AE6E4718-CC94-40AF-9453-B638811BA637}" type="presParOf" srcId="{C172E57C-5D27-48C3-A909-3DEF8A89FF3B}" destId="{8E65DA2D-64E3-41BB-A967-DD2B9D3337AF}" srcOrd="6" destOrd="0" presId="urn:microsoft.com/office/officeart/2005/8/layout/vList2"/>
    <dgm:cxn modelId="{433E48EB-6041-42AA-AC69-67EFD215120A}" type="presParOf" srcId="{C172E57C-5D27-48C3-A909-3DEF8A89FF3B}" destId="{E1E64BB2-A102-478F-A308-2DC0B78EDEEC}" srcOrd="7" destOrd="0" presId="urn:microsoft.com/office/officeart/2005/8/layout/vList2"/>
    <dgm:cxn modelId="{400BA206-4F87-4503-BD0F-E080A568E3E7}" type="presParOf" srcId="{C172E57C-5D27-48C3-A909-3DEF8A89FF3B}" destId="{3A0E9753-84BD-42AC-BB5A-0A0DE99C7AA3}" srcOrd="8" destOrd="0" presId="urn:microsoft.com/office/officeart/2005/8/layout/vList2"/>
    <dgm:cxn modelId="{1BB4CD82-24AA-4D1A-902B-9B5706A09503}" type="presParOf" srcId="{C172E57C-5D27-48C3-A909-3DEF8A89FF3B}" destId="{F7DB602D-B137-497F-9507-DCA1B31A6F80}" srcOrd="9" destOrd="0" presId="urn:microsoft.com/office/officeart/2005/8/layout/vList2"/>
    <dgm:cxn modelId="{5367ED59-C1C2-4C06-9093-11074CCBBB0D}" type="presParOf" srcId="{C172E57C-5D27-48C3-A909-3DEF8A89FF3B}" destId="{C898A7D4-820C-45ED-8A76-B83AC8BA5848}"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3852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Finding Trade Ideas / Tools I Use</a:t>
          </a:r>
        </a:p>
      </dsp:txBody>
      <dsp:txXfrm>
        <a:off x="29243" y="67765"/>
        <a:ext cx="6062194" cy="540554"/>
      </dsp:txXfrm>
    </dsp:sp>
    <dsp:sp modelId="{DE487A8D-6A38-49FE-B3E3-69DCBFED3BAD}">
      <dsp:nvSpPr>
        <dsp:cNvPr id="0" name=""/>
        <dsp:cNvSpPr/>
      </dsp:nvSpPr>
      <dsp:spPr>
        <a:xfrm>
          <a:off x="0" y="73697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Using MA’s and Money Flow</a:t>
          </a:r>
        </a:p>
      </dsp:txBody>
      <dsp:txXfrm>
        <a:off x="29243" y="766215"/>
        <a:ext cx="6062194" cy="540554"/>
      </dsp:txXfrm>
    </dsp:sp>
    <dsp:sp modelId="{862CB1D3-DC11-41BF-A771-6375D2EAEF87}">
      <dsp:nvSpPr>
        <dsp:cNvPr id="0" name=""/>
        <dsp:cNvSpPr/>
      </dsp:nvSpPr>
      <dsp:spPr>
        <a:xfrm>
          <a:off x="0" y="1428172"/>
          <a:ext cx="6120680" cy="633376"/>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Getting Good Fills</a:t>
          </a:r>
          <a:endParaRPr lang="en-US" sz="2000" u="none" kern="1200" dirty="0"/>
        </a:p>
      </dsp:txBody>
      <dsp:txXfrm>
        <a:off x="30919" y="1459091"/>
        <a:ext cx="6058842" cy="571538"/>
      </dsp:txXfrm>
    </dsp:sp>
    <dsp:sp modelId="{8E65DA2D-64E3-41BB-A967-DD2B9D3337AF}">
      <dsp:nvSpPr>
        <dsp:cNvPr id="0" name=""/>
        <dsp:cNvSpPr/>
      </dsp:nvSpPr>
      <dsp:spPr>
        <a:xfrm>
          <a:off x="0" y="21537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Selling Cash Secured Puts / The Wheel</a:t>
          </a:r>
        </a:p>
      </dsp:txBody>
      <dsp:txXfrm>
        <a:off x="29243" y="2182952"/>
        <a:ext cx="6062194" cy="540554"/>
      </dsp:txXfrm>
    </dsp:sp>
    <dsp:sp modelId="{3A0E9753-84BD-42AC-BB5A-0A0DE99C7AA3}">
      <dsp:nvSpPr>
        <dsp:cNvPr id="0" name=""/>
        <dsp:cNvSpPr/>
      </dsp:nvSpPr>
      <dsp:spPr>
        <a:xfrm>
          <a:off x="0" y="28449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Setting Up A Trading Review System</a:t>
          </a:r>
        </a:p>
      </dsp:txBody>
      <dsp:txXfrm>
        <a:off x="29243" y="2874152"/>
        <a:ext cx="6062194" cy="540554"/>
      </dsp:txXfrm>
    </dsp:sp>
    <dsp:sp modelId="{C898A7D4-820C-45ED-8A76-B83AC8BA5848}">
      <dsp:nvSpPr>
        <dsp:cNvPr id="0" name=""/>
        <dsp:cNvSpPr/>
      </dsp:nvSpPr>
      <dsp:spPr>
        <a:xfrm>
          <a:off x="0" y="35361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Live Case Studies</a:t>
          </a:r>
        </a:p>
      </dsp:txBody>
      <dsp:txXfrm>
        <a:off x="29243" y="3565352"/>
        <a:ext cx="6062194" cy="5405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4/25/2025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6946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639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510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7998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8</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www.optionstradingiq.com/risks" TargetMode="Externa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701968" y="3725803"/>
            <a:ext cx="7783221"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a:t>APRIL </a:t>
            </a:r>
            <a:r>
              <a:rPr lang="en-GB" sz="4000" b="1" dirty="0"/>
              <a:t>2025 OPTIONS INCOME </a:t>
            </a:r>
          </a:p>
          <a:p>
            <a:pPr algn="ctr" eaLnBrk="1" hangingPunct="1">
              <a:defRPr/>
            </a:pPr>
            <a:r>
              <a:rPr lang="en-GB" sz="4000" b="1" dirty="0"/>
              <a:t>MASTERY</a:t>
            </a:r>
          </a:p>
          <a:p>
            <a:pPr algn="ctr" eaLnBrk="1" hangingPunct="1">
              <a:defRPr/>
            </a:pPr>
            <a:endParaRPr lang="en-GB" sz="120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64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
        <p:nvSpPr>
          <p:cNvPr id="2" name="Rectangle 10">
            <a:extLst>
              <a:ext uri="{FF2B5EF4-FFF2-40B4-BE49-F238E27FC236}">
                <a16:creationId xmlns:a16="http://schemas.microsoft.com/office/drawing/2014/main" id="{CE442E7F-B26F-3838-CD30-1FF5804AF0F1}"/>
              </a:ext>
            </a:extLst>
          </p:cNvPr>
          <p:cNvSpPr>
            <a:spLocks noChangeArrowheads="1"/>
          </p:cNvSpPr>
          <p:nvPr/>
        </p:nvSpPr>
        <p:spPr bwMode="auto">
          <a:xfrm>
            <a:off x="323850" y="1463675"/>
            <a:ext cx="8496300" cy="498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658 941 612) is a Corporate </a:t>
            </a:r>
            <a:r>
              <a:rPr lang="en-US" altLang="en-US" sz="1000" dirty="0" err="1"/>
              <a:t>Authorised</a:t>
            </a:r>
            <a:r>
              <a:rPr lang="en-US" altLang="en-US" sz="1000" dirty="0"/>
              <a:t> Representative (CAR No. 001312737) of Point Capital Group Pty Ltd (ACN 625 931 900), holder of Australian Financial Services </a:t>
            </a:r>
            <a:r>
              <a:rPr lang="en-US" altLang="en-US" sz="1000" dirty="0" err="1"/>
              <a:t>Licence</a:t>
            </a:r>
            <a:r>
              <a:rPr lang="en-US" altLang="en-US" sz="1000" dirty="0"/>
              <a:t> (AFSL No. 518031).</a:t>
            </a:r>
          </a:p>
          <a:p>
            <a:pPr algn="just">
              <a:buFontTx/>
              <a:buNone/>
            </a:pPr>
            <a:endParaRPr lang="en-US" altLang="en-US" sz="1000" dirty="0"/>
          </a:p>
          <a:p>
            <a:pPr algn="just">
              <a:buFontTx/>
              <a:buNone/>
            </a:pPr>
            <a:r>
              <a:rPr lang="en-US" altLang="en-US" sz="1000" dirty="0"/>
              <a:t>Under these </a:t>
            </a:r>
            <a:r>
              <a:rPr lang="en-US" altLang="en-US" sz="1000" dirty="0" err="1"/>
              <a:t>authorisations</a:t>
            </a:r>
            <a:r>
              <a:rPr lang="en-US" altLang="en-US" sz="1000" dirty="0"/>
              <a:t>, Options Trading IQ Pty Ltd is </a:t>
            </a:r>
            <a:r>
              <a:rPr lang="en-US" altLang="en-US" sz="1000" dirty="0" err="1"/>
              <a:t>authorised</a:t>
            </a:r>
            <a:r>
              <a:rPr lang="en-US" altLang="en-US" sz="1000" dirty="0"/>
              <a:t> to provide general financial product advice only in respect of certain classes of financial products, including securities and derivatives. All information and advice provided is of a general nature and does not take into account your personal objectives, financial situation or needs. You should consider whether the information is appropriate to your circumstances and seek advice from a licensed financial adviser before making any investment decisions.</a:t>
            </a:r>
          </a:p>
          <a:p>
            <a:pPr algn="just">
              <a:buFontTx/>
              <a:buNone/>
            </a:pPr>
            <a:endParaRPr lang="en-US" altLang="en-US" sz="1000" dirty="0"/>
          </a:p>
          <a:p>
            <a:pPr algn="just">
              <a:buFontTx/>
              <a:buNone/>
            </a:pPr>
            <a:r>
              <a:rPr lang="en-US" altLang="en-US" sz="1000" dirty="0"/>
              <a:t>Options Trading IQ Pty Ltd provides educational courses that may include factual information and general advice about securities and derivatives products. The content is for </a:t>
            </a:r>
            <a:r>
              <a:rPr lang="en-US" altLang="en-US" sz="1000" b="1" u="sng" dirty="0"/>
              <a:t>educational purposes only</a:t>
            </a:r>
            <a:r>
              <a:rPr lang="en-US" altLang="en-US" sz="1000" dirty="0"/>
              <a:t> and is not intended to provide, nor should it be relied upon as, personal financial advice or a recommendation to trade or invest in any financial product.</a:t>
            </a:r>
          </a:p>
          <a:p>
            <a:pPr algn="just">
              <a:buFontTx/>
              <a:buNone/>
            </a:pPr>
            <a:endParaRPr lang="en-US" altLang="en-US" sz="1000" dirty="0"/>
          </a:p>
          <a:p>
            <a:pPr algn="just">
              <a:buFontTx/>
              <a:buNone/>
            </a:pPr>
            <a:r>
              <a:rPr lang="en-US" altLang="en-US" sz="1000" dirty="0"/>
              <a:t>Trading in securities and derivatives involves significant risk and may not be suitable for all investors. Past performance is not indicative of future results. You should carefully consider your financial circumstances and consult a qualified financial adviser before engaging in securities or derivatives trading.</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4"/>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OUTLINE</a:t>
            </a:r>
            <a:endParaRPr lang="en-US" dirty="0"/>
          </a:p>
        </p:txBody>
      </p:sp>
      <p:graphicFrame>
        <p:nvGraphicFramePr>
          <p:cNvPr id="11" name="Diagram 10"/>
          <p:cNvGraphicFramePr/>
          <p:nvPr>
            <p:extLst>
              <p:ext uri="{D42A27DB-BD31-4B8C-83A1-F6EECF244321}">
                <p14:modId xmlns:p14="http://schemas.microsoft.com/office/powerpoint/2010/main" val="34648376"/>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F5CE5D0F-0442-03CC-44F3-C3FB9B7EE31A}"/>
              </a:ext>
            </a:extLst>
          </p:cNvPr>
          <p:cNvPicPr>
            <a:picLocks noChangeAspect="1"/>
          </p:cNvPicPr>
          <p:nvPr/>
        </p:nvPicPr>
        <p:blipFill>
          <a:blip r:embed="rId4"/>
          <a:stretch>
            <a:fillRect/>
          </a:stretch>
        </p:blipFill>
        <p:spPr>
          <a:xfrm>
            <a:off x="899592" y="825879"/>
            <a:ext cx="7546367" cy="5243927"/>
          </a:xfrm>
          <a:prstGeom prst="rect">
            <a:avLst/>
          </a:prstGeom>
        </p:spPr>
      </p:pic>
    </p:spTree>
    <p:extLst>
      <p:ext uri="{BB962C8B-B14F-4D97-AF65-F5344CB8AC3E}">
        <p14:creationId xmlns:p14="http://schemas.microsoft.com/office/powerpoint/2010/main" val="1251424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BF8A8341-286F-F100-03EF-193A89FCB9F1}"/>
              </a:ext>
            </a:extLst>
          </p:cNvPr>
          <p:cNvPicPr>
            <a:picLocks noChangeAspect="1"/>
          </p:cNvPicPr>
          <p:nvPr/>
        </p:nvPicPr>
        <p:blipFill>
          <a:blip r:embed="rId4"/>
          <a:stretch>
            <a:fillRect/>
          </a:stretch>
        </p:blipFill>
        <p:spPr>
          <a:xfrm>
            <a:off x="1082495" y="1606456"/>
            <a:ext cx="6979009" cy="3645087"/>
          </a:xfrm>
          <a:prstGeom prst="rect">
            <a:avLst/>
          </a:prstGeom>
        </p:spPr>
      </p:pic>
    </p:spTree>
    <p:extLst>
      <p:ext uri="{BB962C8B-B14F-4D97-AF65-F5344CB8AC3E}">
        <p14:creationId xmlns:p14="http://schemas.microsoft.com/office/powerpoint/2010/main" val="2198372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Wheel Strategy Example">
            <a:extLst>
              <a:ext uri="{FF2B5EF4-FFF2-40B4-BE49-F238E27FC236}">
                <a16:creationId xmlns:a16="http://schemas.microsoft.com/office/drawing/2014/main" id="{A8C8D74A-1E73-439E-99EC-F37E7AB4F8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7362" y="918585"/>
            <a:ext cx="5629275" cy="569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124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748DE01D-C8DA-8EF2-F8EF-62B4E354EF5E}"/>
              </a:ext>
            </a:extLst>
          </p:cNvPr>
          <p:cNvPicPr>
            <a:picLocks noChangeAspect="1"/>
          </p:cNvPicPr>
          <p:nvPr/>
        </p:nvPicPr>
        <p:blipFill>
          <a:blip r:embed="rId4"/>
          <a:stretch>
            <a:fillRect/>
          </a:stretch>
        </p:blipFill>
        <p:spPr>
          <a:xfrm>
            <a:off x="1243012" y="1990725"/>
            <a:ext cx="6657975" cy="2876550"/>
          </a:xfrm>
          <a:prstGeom prst="rect">
            <a:avLst/>
          </a:prstGeom>
        </p:spPr>
      </p:pic>
    </p:spTree>
    <p:extLst>
      <p:ext uri="{BB962C8B-B14F-4D97-AF65-F5344CB8AC3E}">
        <p14:creationId xmlns:p14="http://schemas.microsoft.com/office/powerpoint/2010/main" val="3304073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8</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10484</TotalTime>
  <Words>546</Words>
  <Application>Microsoft Office PowerPoint</Application>
  <PresentationFormat>On-screen Show (4:3)</PresentationFormat>
  <Paragraphs>54</Paragraphs>
  <Slides>8</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Times New Roman</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261</cp:revision>
  <dcterms:created xsi:type="dcterms:W3CDTF">2011-03-15T15:29:19Z</dcterms:created>
  <dcterms:modified xsi:type="dcterms:W3CDTF">2025-04-24T22:27:55Z</dcterms:modified>
</cp:coreProperties>
</file>